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77" r:id="rId4"/>
    <p:sldId id="262" r:id="rId5"/>
    <p:sldId id="265" r:id="rId6"/>
    <p:sldId id="266" r:id="rId7"/>
    <p:sldId id="268" r:id="rId8"/>
    <p:sldId id="269" r:id="rId9"/>
    <p:sldId id="267" r:id="rId10"/>
    <p:sldId id="270" r:id="rId11"/>
    <p:sldId id="276" r:id="rId12"/>
    <p:sldId id="274" r:id="rId13"/>
    <p:sldId id="272" r:id="rId14"/>
    <p:sldId id="273" r:id="rId15"/>
    <p:sldId id="275" r:id="rId16"/>
    <p:sldId id="278" r:id="rId17"/>
    <p:sldId id="261" r:id="rId18"/>
    <p:sldId id="259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C5091F"/>
    <a:srgbClr val="898989"/>
    <a:srgbClr val="C5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2222" autoAdjust="0"/>
  </p:normalViewPr>
  <p:slideViewPr>
    <p:cSldViewPr>
      <p:cViewPr>
        <p:scale>
          <a:sx n="100" d="100"/>
          <a:sy n="100" d="100"/>
        </p:scale>
        <p:origin x="-492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1F5FA7F-B261-4E56-B4FD-CEBDA834C32A}" type="datetimeFigureOut">
              <a:rPr lang="it-IT"/>
              <a:pPr>
                <a:defRPr/>
              </a:pPr>
              <a:t>28/03/2012</a:t>
            </a:fld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E3D08F5-D8B5-4430-9AE0-EFEB534BA7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6F7AA2-6127-479F-A948-4CCFEB92FCBD}" type="datetimeFigureOut">
              <a:rPr lang="de-CH"/>
              <a:pPr>
                <a:defRPr/>
              </a:pPr>
              <a:t>28.03.2012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7E8DA1-5B38-4148-8771-CE6B9E57619B}" type="slidenum">
              <a:rPr lang="de-CH"/>
              <a:pPr>
                <a:defRPr/>
              </a:pPr>
              <a:t>‹N›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40343-1433-42FC-BA92-B424D9BDA444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F0D38-4B26-4472-90B8-4A58FC937DD4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9452D-72E8-48D2-A44B-BC0D773FC95A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F7F98-28EA-4455-8056-6FD9FD258F07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FA5F4-ADF2-4195-A086-A69F5D224F4E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57400" lvl="4" indent="-228600" eaLnBrk="1" hangingPunct="1">
              <a:spcBef>
                <a:spcPct val="0"/>
              </a:spcBef>
            </a:pPr>
            <a:r>
              <a:rPr lang="de-CH" sz="1400" smtClean="0">
                <a:solidFill>
                  <a:srgbClr val="7F7F7F"/>
                </a:solidFill>
                <a:latin typeface="TheSans-Plain"/>
              </a:rPr>
              <a:t>Hier kommen wir jetzt zu den bereits erwähnten jpeg in verschiedener Auflösung</a:t>
            </a:r>
          </a:p>
          <a:p>
            <a:pPr marL="2057400" lvl="4" indent="-228600" eaLnBrk="1" hangingPunct="1">
              <a:spcBef>
                <a:spcPct val="0"/>
              </a:spcBef>
              <a:buFontTx/>
              <a:buChar char="•"/>
            </a:pPr>
            <a:endParaRPr lang="de-CH" sz="1400" smtClean="0">
              <a:solidFill>
                <a:srgbClr val="7F7F7F"/>
              </a:solidFill>
              <a:latin typeface="TheSans-Plain"/>
            </a:endParaRPr>
          </a:p>
          <a:p>
            <a:pPr marL="2057400" lvl="4" indent="-228600" eaLnBrk="1" hangingPunct="1">
              <a:spcBef>
                <a:spcPct val="0"/>
              </a:spcBef>
              <a:buFontTx/>
              <a:buChar char="•"/>
            </a:pPr>
            <a:r>
              <a:rPr lang="de-CH" sz="1400" smtClean="0">
                <a:solidFill>
                  <a:srgbClr val="7F7F7F"/>
                </a:solidFill>
                <a:latin typeface="TheSans-Plain"/>
              </a:rPr>
              <a:t>Zoom-Funktion</a:t>
            </a:r>
            <a:endParaRPr lang="de-CH" sz="1400" smtClean="0"/>
          </a:p>
          <a:p>
            <a:pPr marL="2057400" lvl="4" indent="-228600" eaLnBrk="1" hangingPunct="1">
              <a:spcBef>
                <a:spcPct val="0"/>
              </a:spcBef>
              <a:buFontTx/>
              <a:buChar char="•"/>
            </a:pPr>
            <a:r>
              <a:rPr lang="de-CH" sz="1400" smtClean="0">
                <a:solidFill>
                  <a:srgbClr val="7F7F7F"/>
                </a:solidFill>
                <a:latin typeface="TheSans-Plain"/>
              </a:rPr>
              <a:t>PDF-Download</a:t>
            </a:r>
          </a:p>
          <a:p>
            <a:pPr marL="2057400" lvl="4" indent="-228600" eaLnBrk="1" hangingPunct="1">
              <a:spcBef>
                <a:spcPct val="0"/>
              </a:spcBef>
              <a:buFontTx/>
              <a:buChar char="•"/>
            </a:pPr>
            <a:endParaRPr lang="de-CH" sz="1400" smtClean="0">
              <a:solidFill>
                <a:srgbClr val="7F7F7F"/>
              </a:solidFill>
              <a:latin typeface="TheSans-Plain"/>
            </a:endParaRPr>
          </a:p>
          <a:p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805037-473F-463D-B57B-5C5F2E10AE44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57400" lvl="4" indent="-228600" eaLnBrk="1" hangingPunct="1">
              <a:spcBef>
                <a:spcPct val="0"/>
              </a:spcBef>
              <a:buFontTx/>
              <a:buChar char="•"/>
            </a:pPr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DA0405-983E-475B-99D9-996B19912892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1E0C8B-684C-4890-B0D3-303124BAC14F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1DB4C-3CD0-4120-A534-727BEA77F2D9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6BD553-C4B5-421D-8DEF-B4F3680C3EDD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423798-4712-45A6-921D-4F216101C148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F572C3-95C8-4F42-A205-11DC623A4664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97086A-74CF-4BAF-A9B8-93778E8E84BD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F6FCBD-4B70-47C2-BDEA-05BC686A4B1C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de-CH" smtClean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Vorbereitung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CH" smtClean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Organisation Bestand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CH" smtClean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Buchbinder (Doubletten aufschneiden)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CH" smtClean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Workflow-Tabelle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CH" smtClean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Dateinamen</a:t>
            </a:r>
          </a:p>
          <a:p>
            <a:pPr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D1E01C-E207-4F0F-80D4-FEEEA930CB01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72DFC-DC06-4235-9F21-074B800048DB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04BA6A-F705-4709-9F2B-15EEF160F015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0091E-BFB0-4871-AEA6-CC36BB069536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 userDrawn="1"/>
        </p:nvSpPr>
        <p:spPr>
          <a:xfrm>
            <a:off x="6443663" y="5275263"/>
            <a:ext cx="2520950" cy="1512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5" name="Rechteck 6"/>
          <p:cNvSpPr/>
          <p:nvPr userDrawn="1"/>
        </p:nvSpPr>
        <p:spPr>
          <a:xfrm>
            <a:off x="323850" y="115888"/>
            <a:ext cx="8712200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pic>
        <p:nvPicPr>
          <p:cNvPr id="6" name="Picture 2" descr="N:\e-lib.ch\Logo\elib_package\rgb\bunt\elib_rgb_bu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" y="0"/>
            <a:ext cx="2503488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mokonnek\Desktop\logo_ethbibl_byline.t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688975"/>
            <a:ext cx="22494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562473"/>
            <a:ext cx="7772400" cy="4034879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tIns="720000" anchor="t">
            <a:normAutofit/>
          </a:bodyPr>
          <a:lstStyle>
            <a:lvl1pPr algn="ctr">
              <a:defRPr sz="3200">
                <a:solidFill>
                  <a:srgbClr val="898989"/>
                </a:solidFill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rgbClr val="C5091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Fare clic per modificare lo stile del sottotitolo dello schema</a:t>
            </a:r>
            <a:endParaRPr lang="de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16A0B-3FDA-49C1-9ACD-B03A0D14BE07}" type="datetime1">
              <a:rPr lang="de-DE"/>
              <a:pPr>
                <a:defRPr/>
              </a:pPr>
              <a:t>28.03.2012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sub-project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5BAD-C82F-4E1B-BF5D-935117890242}" type="slidenum">
              <a:rPr lang="de-CH"/>
              <a:pPr>
                <a:defRPr/>
              </a:pPr>
              <a:t>‹N›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5DDE-BD05-4AF7-8F1F-72D0E215B56A}" type="datetime1">
              <a:rPr lang="de-DE"/>
              <a:pPr>
                <a:defRPr/>
              </a:pPr>
              <a:t>28.03.2012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sub-project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6C44-6D77-4A81-8FE1-B2F2F2CD9CED}" type="slidenum">
              <a:rPr lang="de-CH"/>
              <a:pPr>
                <a:defRPr/>
              </a:pPr>
              <a:t>‹N›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heSans-Plain" pitchFamily="34" charset="0"/>
              </a:defRPr>
            </a:lvl1pPr>
            <a:lvl2pPr>
              <a:defRPr sz="2400">
                <a:latin typeface="TheSans-Plain" pitchFamily="34" charset="0"/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F6E4-59DC-4BF8-AE09-6C30BFF94C58}" type="datetime1">
              <a:rPr lang="de-DE"/>
              <a:pPr>
                <a:defRPr/>
              </a:pPr>
              <a:t>28.03.2012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sub-project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9DFA8-A017-4CC6-8796-06EE514D54E2}" type="slidenum">
              <a:rPr lang="de-CH"/>
              <a:pPr>
                <a:defRPr/>
              </a:pPr>
              <a:t>‹N›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CB88F-3EB2-440D-B437-D2B702FF3E1C}" type="datetime1">
              <a:rPr lang="de-DE"/>
              <a:pPr>
                <a:defRPr/>
              </a:pPr>
              <a:t>28.03.2012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sub-project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EC1DB-EEE6-461B-B3BE-1C581FF4795F}" type="slidenum">
              <a:rPr lang="de-CH"/>
              <a:pPr>
                <a:defRPr/>
              </a:pPr>
              <a:t>‹N›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8E5C5-E1D0-4D63-808B-6AB09FF8B87E}" type="datetime1">
              <a:rPr lang="de-DE"/>
              <a:pPr>
                <a:defRPr/>
              </a:pPr>
              <a:t>28.03.2012</a:t>
            </a:fld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sub-project</a:t>
            </a:r>
            <a:endParaRPr lang="de-CH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5B73-D08D-4248-9389-0BD8FC926174}" type="slidenum">
              <a:rPr lang="de-CH"/>
              <a:pPr>
                <a:defRPr/>
              </a:pPr>
              <a:t>‹N›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54CE-F295-4EDD-AC68-92BAFA93122A}" type="datetime1">
              <a:rPr lang="de-DE"/>
              <a:pPr>
                <a:defRPr/>
              </a:pPr>
              <a:t>28.03.2012</a:t>
            </a:fld>
            <a:endParaRPr lang="de-CH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sub-project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700A6-23E4-4482-8ED4-C2800634E53E}" type="slidenum">
              <a:rPr lang="de-CH"/>
              <a:pPr>
                <a:defRPr/>
              </a:pPr>
              <a:t>‹N›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486A-92FB-43AC-968C-E55A8DD72281}" type="datetime1">
              <a:rPr lang="de-DE"/>
              <a:pPr>
                <a:defRPr/>
              </a:pPr>
              <a:t>28.03.2012</a:t>
            </a:fld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sub-project</a:t>
            </a:r>
            <a:endParaRPr lang="de-CH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84372-FFFC-4238-A0F3-1483AA12EA75}" type="slidenum">
              <a:rPr lang="de-CH"/>
              <a:pPr>
                <a:defRPr/>
              </a:pPr>
              <a:t>‹N›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56A98-290A-4925-BFB6-E34F6E1734FF}" type="datetime1">
              <a:rPr lang="de-DE"/>
              <a:pPr>
                <a:defRPr/>
              </a:pPr>
              <a:t>28.03.2012</a:t>
            </a:fld>
            <a:endParaRPr lang="de-CH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sub-project</a:t>
            </a:r>
            <a:endParaRPr lang="de-CH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0962-46FE-47E4-8E4F-8AE40015EF47}" type="slidenum">
              <a:rPr lang="de-CH"/>
              <a:pPr>
                <a:defRPr/>
              </a:pPr>
              <a:t>‹N›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6A53E-08AB-4ACF-9D34-2EC4C3CC6C1F}" type="datetime1">
              <a:rPr lang="de-DE"/>
              <a:pPr>
                <a:defRPr/>
              </a:pPr>
              <a:t>28.03.2012</a:t>
            </a:fld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sub-project</a:t>
            </a:r>
            <a:endParaRPr lang="de-CH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0924-B7E5-460B-842F-727E40C14875}" type="slidenum">
              <a:rPr lang="de-CH"/>
              <a:pPr>
                <a:defRPr/>
              </a:pPr>
              <a:t>‹N›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D6189-B18D-4A1F-B544-27C69E7D7BCD}" type="datetime1">
              <a:rPr lang="de-DE"/>
              <a:pPr>
                <a:defRPr/>
              </a:pPr>
              <a:t>28.03.2012</a:t>
            </a:fld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sub-project</a:t>
            </a:r>
            <a:endParaRPr lang="de-CH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B095-B24C-4407-841A-1014CC5C3289}" type="slidenum">
              <a:rPr lang="de-CH"/>
              <a:pPr>
                <a:defRPr/>
              </a:pPr>
              <a:t>‹N›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pieren 6"/>
          <p:cNvGrpSpPr>
            <a:grpSpLocks/>
          </p:cNvGrpSpPr>
          <p:nvPr userDrawn="1"/>
        </p:nvGrpSpPr>
        <p:grpSpPr bwMode="auto">
          <a:xfrm>
            <a:off x="323850" y="100013"/>
            <a:ext cx="8424863" cy="1035050"/>
            <a:chOff x="324000" y="100800"/>
            <a:chExt cx="8424464" cy="1033651"/>
          </a:xfrm>
        </p:grpSpPr>
        <p:sp>
          <p:nvSpPr>
            <p:cNvPr id="8" name="Rechteck 7"/>
            <p:cNvSpPr/>
            <p:nvPr userDrawn="1"/>
          </p:nvSpPr>
          <p:spPr>
            <a:xfrm>
              <a:off x="466868" y="260920"/>
              <a:ext cx="8281596" cy="719751"/>
            </a:xfrm>
            <a:prstGeom prst="rect">
              <a:avLst/>
            </a:prstGeom>
            <a:solidFill>
              <a:srgbClr val="C50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pic>
          <p:nvPicPr>
            <p:cNvPr id="1034" name="Picture 2" descr="C:\Users\mokonnek\Desktop\110121_elib_bunt_rgb_kurz.png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4000" y="100800"/>
              <a:ext cx="1447111" cy="1033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Gerade Verbindung 9"/>
            <p:cNvCxnSpPr/>
            <p:nvPr userDrawn="1"/>
          </p:nvCxnSpPr>
          <p:spPr>
            <a:xfrm rot="5400000">
              <a:off x="1313484" y="593845"/>
              <a:ext cx="792677" cy="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 rot="5400000">
              <a:off x="1394442" y="593845"/>
              <a:ext cx="792677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rot="5400000">
              <a:off x="1467463" y="584333"/>
              <a:ext cx="792677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CH" noProof="0" dirty="0" smtClean="0"/>
          </a:p>
          <a:p>
            <a:pPr lvl="4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5091F"/>
                </a:solidFill>
                <a:latin typeface="+mn-lt"/>
              </a:defRPr>
            </a:lvl1pPr>
          </a:lstStyle>
          <a:p>
            <a:pPr>
              <a:defRPr/>
            </a:pPr>
            <a:fld id="{9E57F95E-CD8B-430D-8762-D20F6B7507F3}" type="datetime1">
              <a:rPr lang="de-DE"/>
              <a:pPr>
                <a:defRPr/>
              </a:pPr>
              <a:t>28.03.2012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5091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sub-project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5091F"/>
                </a:solidFill>
                <a:latin typeface="+mn-lt"/>
              </a:defRPr>
            </a:lvl1pPr>
          </a:lstStyle>
          <a:p>
            <a:pPr>
              <a:defRPr/>
            </a:pPr>
            <a:fld id="{C44EA755-2827-4C23-A379-48234E17BF7E}" type="slidenum">
              <a:rPr lang="de-CH"/>
              <a:pPr>
                <a:defRPr/>
              </a:pPr>
              <a:t>‹N›</a:t>
            </a:fld>
            <a:endParaRPr lang="de-CH"/>
          </a:p>
        </p:txBody>
      </p:sp>
      <p:pic>
        <p:nvPicPr>
          <p:cNvPr id="1032" name="Picture 2" descr="C:\Users\mokonnek\Desktop\logo_ethbibl_byline.tif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935788" y="6359525"/>
            <a:ext cx="11509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TheSans-Plain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heSans-Plain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heSans-Plain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heSans-Plain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heSans-Plain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heSans-Plain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heSans-Plain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heSans-Plain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heSans-Plai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5091F"/>
        </a:buClr>
        <a:buSzPct val="90000"/>
        <a:buFont typeface="Wingdings" pitchFamily="2" charset="2"/>
        <a:buChar char="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5091F"/>
        </a:buClr>
        <a:buFont typeface="Wingdings" pitchFamily="2" charset="2"/>
        <a:buChar char="§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400" kern="1200">
          <a:solidFill>
            <a:srgbClr val="7F7F7F"/>
          </a:solidFill>
          <a:latin typeface="TheSans-Plain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TheSans-Plain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F7F7F"/>
          </a:solidFill>
          <a:latin typeface="TheSans-Plai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562225"/>
            <a:ext cx="7772400" cy="40354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dirty="0" err="1" smtClean="0"/>
              <a:t>retro.seals.ch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Periodici</a:t>
            </a:r>
            <a:r>
              <a:rPr lang="de-CH" dirty="0" smtClean="0"/>
              <a:t> </a:t>
            </a:r>
            <a:r>
              <a:rPr lang="de-CH" dirty="0" err="1" smtClean="0"/>
              <a:t>digitalizzati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556125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dirty="0" err="1" smtClean="0"/>
              <a:t>Giornata</a:t>
            </a:r>
            <a:r>
              <a:rPr lang="de-CH" dirty="0" smtClean="0"/>
              <a:t> di </a:t>
            </a:r>
            <a:r>
              <a:rPr lang="de-CH" dirty="0"/>
              <a:t>S</a:t>
            </a:r>
            <a:r>
              <a:rPr lang="de-CH" dirty="0" smtClean="0"/>
              <a:t>tudio, 28.03.2012, Lugano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 smtClean="0"/>
              <a:t>Regina Wanger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 smtClean="0"/>
              <a:t>ETH-Bibliothek / </a:t>
            </a:r>
            <a:r>
              <a:rPr lang="de-CH" dirty="0" err="1" smtClean="0"/>
              <a:t>DigiCenter</a:t>
            </a: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Successione delle operazioni</a:t>
            </a:r>
          </a:p>
        </p:txBody>
      </p:sp>
      <p:sp>
        <p:nvSpPr>
          <p:cNvPr id="24578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B9297E-1588-4918-BA87-0AB617E83980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24579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24580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0B7888-5037-4B58-9DF8-A8D7473B9311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CH"/>
          </a:p>
        </p:txBody>
      </p:sp>
      <p:sp>
        <p:nvSpPr>
          <p:cNvPr id="15" name="Abgerundetes Rechteck 14"/>
          <p:cNvSpPr/>
          <p:nvPr/>
        </p:nvSpPr>
        <p:spPr>
          <a:xfrm>
            <a:off x="755650" y="1628775"/>
            <a:ext cx="15843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Trattativa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755650" y="2420938"/>
            <a:ext cx="1584325" cy="503237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>
                <a:solidFill>
                  <a:srgbClr val="898989"/>
                </a:solidFill>
              </a:rPr>
              <a:t>Digitalisierung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755650" y="3213100"/>
            <a:ext cx="1584325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Controllo</a:t>
            </a:r>
            <a:r>
              <a:rPr lang="de-CH" dirty="0">
                <a:solidFill>
                  <a:srgbClr val="898989"/>
                </a:solidFill>
              </a:rPr>
              <a:t> </a:t>
            </a:r>
            <a:r>
              <a:rPr lang="de-CH" dirty="0" err="1">
                <a:solidFill>
                  <a:srgbClr val="898989"/>
                </a:solidFill>
              </a:rPr>
              <a:t>della</a:t>
            </a:r>
            <a:r>
              <a:rPr lang="de-CH" dirty="0">
                <a:solidFill>
                  <a:srgbClr val="898989"/>
                </a:solidFill>
              </a:rPr>
              <a:t> </a:t>
            </a:r>
            <a:r>
              <a:rPr lang="de-CH" dirty="0" err="1">
                <a:solidFill>
                  <a:srgbClr val="898989"/>
                </a:solidFill>
              </a:rPr>
              <a:t>qualità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773113" y="4005263"/>
            <a:ext cx="1584325" cy="503237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Redazione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755650" y="4797425"/>
            <a:ext cx="1584325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Presentazione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684213" y="5589588"/>
            <a:ext cx="1754187" cy="506412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>
                <a:solidFill>
                  <a:srgbClr val="898989"/>
                </a:solidFill>
              </a:rPr>
              <a:t>Aggiornamento</a:t>
            </a:r>
          </a:p>
        </p:txBody>
      </p:sp>
      <p:cxnSp>
        <p:nvCxnSpPr>
          <p:cNvPr id="22" name="Gerade Verbindung mit Pfeil 21"/>
          <p:cNvCxnSpPr>
            <a:stCxn id="15" idx="2"/>
          </p:cNvCxnSpPr>
          <p:nvPr/>
        </p:nvCxnSpPr>
        <p:spPr>
          <a:xfrm>
            <a:off x="1547813" y="2133600"/>
            <a:ext cx="0" cy="28733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1547813" y="2924175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1546225" y="3716338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1546225" y="4508500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1546225" y="5300663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638175" y="3933825"/>
            <a:ext cx="1800225" cy="647700"/>
          </a:xfrm>
          <a:prstGeom prst="rect">
            <a:avLst/>
          </a:prstGeom>
          <a:noFill/>
          <a:ln>
            <a:solidFill>
              <a:srgbClr val="C50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3" name="Textfeld 2"/>
          <p:cNvSpPr txBox="1"/>
          <p:nvPr/>
        </p:nvSpPr>
        <p:spPr>
          <a:xfrm>
            <a:off x="3143386" y="1844824"/>
            <a:ext cx="410445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7">
              <a:defRPr/>
            </a:pP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1. I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dati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vengono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convertiti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in JPEG</a:t>
            </a:r>
            <a:endParaRPr lang="de-CH" dirty="0">
              <a:latin typeface="+mn-lt"/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2511425" y="4076700"/>
            <a:ext cx="431800" cy="431800"/>
          </a:xfrm>
          <a:prstGeom prst="rightArrow">
            <a:avLst/>
          </a:prstGeom>
          <a:solidFill>
            <a:srgbClr val="C50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pic>
        <p:nvPicPr>
          <p:cNvPr id="33811" name="Picture 4" descr="C:\Users\rwanger\Desktop\Vortrag_images\Image-TIFF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555875"/>
            <a:ext cx="8588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2" descr="C:\Users\rwanger\Desktop\JPE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379663"/>
            <a:ext cx="1069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feil nach rechts 33"/>
          <p:cNvSpPr/>
          <p:nvPr/>
        </p:nvSpPr>
        <p:spPr>
          <a:xfrm>
            <a:off x="4716463" y="2928938"/>
            <a:ext cx="295275" cy="16351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pic>
        <p:nvPicPr>
          <p:cNvPr id="33814" name="Picture 2" descr="C:\Users\rwanger\Desktop\JPE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1963" y="3222625"/>
            <a:ext cx="1069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feld 27"/>
          <p:cNvSpPr txBox="1"/>
          <p:nvPr/>
        </p:nvSpPr>
        <p:spPr>
          <a:xfrm>
            <a:off x="6516216" y="2857462"/>
            <a:ext cx="187220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lvl="7" indent="-285750">
              <a:buFont typeface="Wingdings" pitchFamily="2" charset="2"/>
              <a:buChar char="Ø"/>
              <a:defRPr/>
            </a:pPr>
            <a:r>
              <a:rPr lang="de-CH" sz="14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alta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risoluzione</a:t>
            </a:r>
            <a:endParaRPr lang="de-CH" sz="1400" dirty="0"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516216" y="3553271"/>
            <a:ext cx="41044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lvl="7" indent="-285750">
              <a:buFont typeface="Wingdings" pitchFamily="2" charset="2"/>
              <a:buChar char="Ø"/>
              <a:defRPr/>
            </a:pPr>
            <a:r>
              <a:rPr lang="de-CH" sz="14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bassa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risoluzione</a:t>
            </a:r>
            <a:endParaRPr lang="de-CH" sz="1400" dirty="0"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275856" y="4296131"/>
            <a:ext cx="41044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7">
              <a:defRPr/>
            </a:pP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2. OCR –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Riconoscimento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ottico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dei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caratteri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endParaRPr lang="de-CH" dirty="0">
              <a:latin typeface="+mn-lt"/>
            </a:endParaRPr>
          </a:p>
        </p:txBody>
      </p:sp>
      <p:sp>
        <p:nvSpPr>
          <p:cNvPr id="31" name="Pfeil nach rechts 30"/>
          <p:cNvSpPr/>
          <p:nvPr/>
        </p:nvSpPr>
        <p:spPr>
          <a:xfrm rot="5400000">
            <a:off x="4061619" y="3675856"/>
            <a:ext cx="295275" cy="1635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Successione delle operazioni</a:t>
            </a:r>
          </a:p>
        </p:txBody>
      </p:sp>
      <p:sp>
        <p:nvSpPr>
          <p:cNvPr id="25602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00889F-142E-48B4-8082-7A52CDF7FC49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25603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25604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4B621-CAFE-4EB4-9D1B-A4219C7D6EFB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CH"/>
          </a:p>
        </p:txBody>
      </p:sp>
      <p:sp>
        <p:nvSpPr>
          <p:cNvPr id="3" name="Textfeld 2"/>
          <p:cNvSpPr txBox="1"/>
          <p:nvPr/>
        </p:nvSpPr>
        <p:spPr>
          <a:xfrm>
            <a:off x="2942974" y="1066801"/>
            <a:ext cx="4143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7">
              <a:defRPr/>
            </a:pP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3. I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metadati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riguardanti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il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contenuto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vengono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rilevati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con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un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xml-Editor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latin typeface="+mn-lt"/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5450" y="1985963"/>
            <a:ext cx="4427538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205163"/>
            <a:ext cx="30607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bgerundetes Rechteck 26"/>
          <p:cNvSpPr/>
          <p:nvPr/>
        </p:nvSpPr>
        <p:spPr>
          <a:xfrm>
            <a:off x="755650" y="1628775"/>
            <a:ext cx="1758950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dirty="0" err="1">
                <a:solidFill>
                  <a:srgbClr val="898989"/>
                </a:solidFill>
              </a:rPr>
              <a:t>Trattativa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755650" y="2438400"/>
            <a:ext cx="1758950" cy="48577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Digitalizzazione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755650" y="3213100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Controllo</a:t>
            </a:r>
            <a:r>
              <a:rPr lang="de-CH" dirty="0">
                <a:solidFill>
                  <a:srgbClr val="898989"/>
                </a:solidFill>
              </a:rPr>
              <a:t> </a:t>
            </a:r>
            <a:r>
              <a:rPr lang="de-CH" dirty="0">
                <a:solidFill>
                  <a:srgbClr val="898989"/>
                </a:solidFill>
              </a:rPr>
              <a:t>della </a:t>
            </a:r>
            <a:r>
              <a:rPr lang="de-CH" dirty="0" err="1">
                <a:solidFill>
                  <a:srgbClr val="898989"/>
                </a:solidFill>
              </a:rPr>
              <a:t>qualità</a:t>
            </a: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773113" y="4005263"/>
            <a:ext cx="1741487" cy="503237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Redazione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755650" y="4797425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Presentazione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755650" y="5589588"/>
            <a:ext cx="1758950" cy="430212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>
                <a:solidFill>
                  <a:srgbClr val="898989"/>
                </a:solidFill>
              </a:rPr>
              <a:t>Aggiornamento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1547813" y="2133600"/>
            <a:ext cx="0" cy="3048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1547813" y="2924175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546225" y="3716338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1546225" y="4508500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1546225" y="5300663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feil nach rechts 37"/>
          <p:cNvSpPr/>
          <p:nvPr/>
        </p:nvSpPr>
        <p:spPr>
          <a:xfrm>
            <a:off x="2555875" y="4041775"/>
            <a:ext cx="431800" cy="431800"/>
          </a:xfrm>
          <a:prstGeom prst="rightArrow">
            <a:avLst/>
          </a:prstGeom>
          <a:solidFill>
            <a:srgbClr val="C50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39" name="Rechteck 38"/>
          <p:cNvSpPr/>
          <p:nvPr/>
        </p:nvSpPr>
        <p:spPr>
          <a:xfrm>
            <a:off x="647700" y="3933825"/>
            <a:ext cx="1908175" cy="647700"/>
          </a:xfrm>
          <a:prstGeom prst="rect">
            <a:avLst/>
          </a:prstGeom>
          <a:noFill/>
          <a:ln>
            <a:solidFill>
              <a:srgbClr val="C50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Successione delle operazioni</a:t>
            </a:r>
          </a:p>
        </p:txBody>
      </p:sp>
      <p:sp>
        <p:nvSpPr>
          <p:cNvPr id="26626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0373A6-87B5-4A98-9A8D-9C8FA3E59629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26627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26628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BDBBE7-F938-471B-91A4-9E14A84EB37F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CH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905000"/>
            <a:ext cx="3960813" cy="433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203848" y="1434262"/>
            <a:ext cx="3121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7" indent="-285750">
              <a:buFont typeface="Wingdings" pitchFamily="2" charset="2"/>
              <a:buChar char="Ø"/>
              <a:defRPr/>
            </a:pPr>
            <a:r>
              <a:rPr lang="de-CH" sz="16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Messa</a:t>
            </a:r>
            <a:r>
              <a:rPr lang="de-CH" sz="16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in </a:t>
            </a:r>
            <a:r>
              <a:rPr lang="de-CH" sz="16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rete</a:t>
            </a:r>
            <a:r>
              <a:rPr lang="de-CH" sz="16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4 </a:t>
            </a:r>
            <a:r>
              <a:rPr lang="de-CH" sz="16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volte</a:t>
            </a:r>
            <a:r>
              <a:rPr lang="de-CH" sz="16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sz="16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all‘anno</a:t>
            </a:r>
            <a:endParaRPr lang="de-CH" sz="1600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755650" y="1628775"/>
            <a:ext cx="1758950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dirty="0" err="1">
                <a:solidFill>
                  <a:srgbClr val="898989"/>
                </a:solidFill>
              </a:rPr>
              <a:t>Trattativa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755650" y="2438400"/>
            <a:ext cx="1758950" cy="48577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Digitalizzazione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755650" y="3213100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Controllo</a:t>
            </a:r>
            <a:r>
              <a:rPr lang="de-CH" dirty="0">
                <a:solidFill>
                  <a:srgbClr val="898989"/>
                </a:solidFill>
              </a:rPr>
              <a:t> </a:t>
            </a:r>
            <a:r>
              <a:rPr lang="de-CH" dirty="0">
                <a:solidFill>
                  <a:srgbClr val="898989"/>
                </a:solidFill>
              </a:rPr>
              <a:t>della </a:t>
            </a:r>
            <a:r>
              <a:rPr lang="de-CH" dirty="0" err="1">
                <a:solidFill>
                  <a:srgbClr val="898989"/>
                </a:solidFill>
              </a:rPr>
              <a:t>qualità</a:t>
            </a: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773113" y="4005263"/>
            <a:ext cx="1741487" cy="503237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Redazione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755650" y="4797425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Presentazione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755650" y="5589588"/>
            <a:ext cx="1758950" cy="430212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>
                <a:solidFill>
                  <a:srgbClr val="898989"/>
                </a:solidFill>
              </a:rPr>
              <a:t>Aggiornamento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1547813" y="2133600"/>
            <a:ext cx="0" cy="3048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547813" y="2924175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1546225" y="3716338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546225" y="4508500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1546225" y="5300663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feil nach rechts 36"/>
          <p:cNvSpPr/>
          <p:nvPr/>
        </p:nvSpPr>
        <p:spPr>
          <a:xfrm>
            <a:off x="2555875" y="4833938"/>
            <a:ext cx="431800" cy="431800"/>
          </a:xfrm>
          <a:prstGeom prst="rightArrow">
            <a:avLst/>
          </a:prstGeom>
          <a:solidFill>
            <a:srgbClr val="C50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38" name="Rechteck 37"/>
          <p:cNvSpPr/>
          <p:nvPr/>
        </p:nvSpPr>
        <p:spPr>
          <a:xfrm>
            <a:off x="647700" y="4725988"/>
            <a:ext cx="1908175" cy="647700"/>
          </a:xfrm>
          <a:prstGeom prst="rect">
            <a:avLst/>
          </a:prstGeom>
          <a:noFill/>
          <a:ln>
            <a:solidFill>
              <a:srgbClr val="C50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Successione delle operazioni</a:t>
            </a:r>
          </a:p>
        </p:txBody>
      </p:sp>
      <p:sp>
        <p:nvSpPr>
          <p:cNvPr id="27650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247A8-5D09-41FF-AF9F-58B1AD103599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27651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27652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EEF76A-2357-4346-BBE0-FD4D70FF1ADC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CH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7325" y="1989138"/>
            <a:ext cx="3829050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278188"/>
            <a:ext cx="3529013" cy="3036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feld 26"/>
          <p:cNvSpPr txBox="1"/>
          <p:nvPr/>
        </p:nvSpPr>
        <p:spPr>
          <a:xfrm>
            <a:off x="2726951" y="1359790"/>
            <a:ext cx="525658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7">
              <a:defRPr/>
            </a:pPr>
            <a:r>
              <a:rPr lang="de-CH" sz="16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Navigazione</a:t>
            </a:r>
            <a:r>
              <a:rPr lang="de-CH" sz="16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sz="16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nell</a:t>
            </a:r>
            <a:r>
              <a:rPr lang="de-CH" sz="16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‘indice</a:t>
            </a:r>
            <a:r>
              <a:rPr lang="de-CH" sz="16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e </a:t>
            </a:r>
            <a:r>
              <a:rPr lang="de-CH" sz="16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possibilità</a:t>
            </a:r>
            <a:r>
              <a:rPr lang="de-CH" sz="16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di </a:t>
            </a:r>
            <a:r>
              <a:rPr lang="de-CH" sz="16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ricerca</a:t>
            </a:r>
            <a:r>
              <a:rPr lang="de-CH" sz="16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:</a:t>
            </a:r>
            <a:endParaRPr lang="de-CH" sz="1600" dirty="0">
              <a:latin typeface="+mn-lt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755650" y="1628775"/>
            <a:ext cx="1758950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dirty="0" err="1">
                <a:solidFill>
                  <a:srgbClr val="898989"/>
                </a:solidFill>
              </a:rPr>
              <a:t>Trattativa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755650" y="2438400"/>
            <a:ext cx="1758950" cy="48577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Digitalizzazione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755650" y="3213100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Controllo</a:t>
            </a:r>
            <a:r>
              <a:rPr lang="de-CH" dirty="0">
                <a:solidFill>
                  <a:srgbClr val="898989"/>
                </a:solidFill>
              </a:rPr>
              <a:t> </a:t>
            </a:r>
            <a:r>
              <a:rPr lang="de-CH" dirty="0">
                <a:solidFill>
                  <a:srgbClr val="898989"/>
                </a:solidFill>
              </a:rPr>
              <a:t>della </a:t>
            </a:r>
            <a:r>
              <a:rPr lang="de-CH" dirty="0" err="1">
                <a:solidFill>
                  <a:srgbClr val="898989"/>
                </a:solidFill>
              </a:rPr>
              <a:t>qualità</a:t>
            </a: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773113" y="4005263"/>
            <a:ext cx="1741487" cy="503237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Redazione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755650" y="4797425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Presentazione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755650" y="5589588"/>
            <a:ext cx="1758950" cy="430212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>
                <a:solidFill>
                  <a:srgbClr val="898989"/>
                </a:solidFill>
              </a:rPr>
              <a:t>Aggiornamento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1547813" y="2133600"/>
            <a:ext cx="0" cy="3048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547813" y="2924175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1546225" y="3716338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1546225" y="4508500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1546225" y="5300663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feil nach rechts 38"/>
          <p:cNvSpPr/>
          <p:nvPr/>
        </p:nvSpPr>
        <p:spPr>
          <a:xfrm>
            <a:off x="2555875" y="4833938"/>
            <a:ext cx="431800" cy="431800"/>
          </a:xfrm>
          <a:prstGeom prst="rightArrow">
            <a:avLst/>
          </a:prstGeom>
          <a:solidFill>
            <a:srgbClr val="C50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40" name="Rechteck 39"/>
          <p:cNvSpPr/>
          <p:nvPr/>
        </p:nvSpPr>
        <p:spPr>
          <a:xfrm>
            <a:off x="647700" y="4725988"/>
            <a:ext cx="1908175" cy="647700"/>
          </a:xfrm>
          <a:prstGeom prst="rect">
            <a:avLst/>
          </a:prstGeom>
          <a:noFill/>
          <a:ln>
            <a:solidFill>
              <a:srgbClr val="C50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Workflow</a:t>
            </a:r>
          </a:p>
        </p:txBody>
      </p:sp>
      <p:sp>
        <p:nvSpPr>
          <p:cNvPr id="28674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462457-5B0E-4588-ACE6-95C3AE8C13CD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28675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28676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EFC86-2089-4DCF-B733-5FE14482F491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CH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3900" y="2138363"/>
            <a:ext cx="4964113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llipse 27"/>
          <p:cNvSpPr/>
          <p:nvPr/>
        </p:nvSpPr>
        <p:spPr>
          <a:xfrm>
            <a:off x="7007225" y="3141663"/>
            <a:ext cx="433388" cy="4079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9" name="Ellipse 28"/>
          <p:cNvSpPr/>
          <p:nvPr/>
        </p:nvSpPr>
        <p:spPr>
          <a:xfrm>
            <a:off x="3217863" y="3087688"/>
            <a:ext cx="11938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31" name="Ellipse 30"/>
          <p:cNvSpPr/>
          <p:nvPr/>
        </p:nvSpPr>
        <p:spPr>
          <a:xfrm>
            <a:off x="3094038" y="2111375"/>
            <a:ext cx="433387" cy="4095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34" name="Textfeld 33"/>
          <p:cNvSpPr txBox="1"/>
          <p:nvPr/>
        </p:nvSpPr>
        <p:spPr>
          <a:xfrm>
            <a:off x="3629702" y="3805009"/>
            <a:ext cx="798282" cy="4001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0" lvl="7">
              <a:defRPr/>
            </a:pPr>
            <a:r>
              <a:rPr lang="de-CH" sz="10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Jpeg</a:t>
            </a:r>
            <a:r>
              <a:rPr lang="de-CH" sz="10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:</a:t>
            </a:r>
            <a:r>
              <a:rPr lang="de-CH" sz="10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sz="10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alta</a:t>
            </a:r>
            <a:endParaRPr lang="de-CH" sz="1000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marL="0" lvl="7">
              <a:defRPr/>
            </a:pPr>
            <a:r>
              <a:rPr lang="de-CH" sz="10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risoluzione</a:t>
            </a:r>
            <a:endParaRPr lang="de-CH" sz="1000" dirty="0">
              <a:latin typeface="+mn-l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8280920" y="3892986"/>
            <a:ext cx="827584" cy="5539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0" lvl="7">
              <a:defRPr/>
            </a:pPr>
            <a:r>
              <a:rPr lang="de-CH" sz="10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Jpeg</a:t>
            </a:r>
            <a:r>
              <a:rPr lang="de-CH" sz="10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:</a:t>
            </a:r>
            <a:r>
              <a:rPr lang="de-CH" sz="10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sz="10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bassa</a:t>
            </a:r>
            <a:endParaRPr lang="de-CH" sz="1000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marL="0" lvl="7">
              <a:defRPr/>
            </a:pPr>
            <a:r>
              <a:rPr lang="de-CH" sz="10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risoluzione</a:t>
            </a:r>
            <a:endParaRPr lang="de-CH" sz="1000" dirty="0">
              <a:latin typeface="+mn-lt"/>
            </a:endParaRPr>
          </a:p>
        </p:txBody>
      </p:sp>
      <p:cxnSp>
        <p:nvCxnSpPr>
          <p:cNvPr id="42" name="Gerade Verbindung mit Pfeil 41"/>
          <p:cNvCxnSpPr>
            <a:endCxn id="41" idx="1"/>
          </p:cNvCxnSpPr>
          <p:nvPr/>
        </p:nvCxnSpPr>
        <p:spPr>
          <a:xfrm>
            <a:off x="7583488" y="4092575"/>
            <a:ext cx="696912" cy="777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4029075" y="3375025"/>
            <a:ext cx="20638" cy="45085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7" name="Text Box 31"/>
          <p:cNvSpPr txBox="1">
            <a:spLocks noChangeArrowheads="1"/>
          </p:cNvSpPr>
          <p:nvPr/>
        </p:nvSpPr>
        <p:spPr bwMode="auto">
          <a:xfrm>
            <a:off x="3348038" y="1268413"/>
            <a:ext cx="3763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CH"/>
              <a:t>. Funzione Zoom</a:t>
            </a:r>
          </a:p>
          <a:p>
            <a:r>
              <a:rPr lang="it-CH"/>
              <a:t>. Caricamento del PDF</a:t>
            </a:r>
            <a:endParaRPr lang="it-IT"/>
          </a:p>
        </p:txBody>
      </p:sp>
      <p:sp>
        <p:nvSpPr>
          <p:cNvPr id="30" name="Abgerundetes Rechteck 29"/>
          <p:cNvSpPr/>
          <p:nvPr/>
        </p:nvSpPr>
        <p:spPr>
          <a:xfrm>
            <a:off x="755650" y="1628775"/>
            <a:ext cx="1758950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dirty="0" err="1">
                <a:solidFill>
                  <a:srgbClr val="898989"/>
                </a:solidFill>
              </a:rPr>
              <a:t>Trattativa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755650" y="2438400"/>
            <a:ext cx="1758950" cy="48577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Digitalizzazione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755650" y="3213100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Controllo</a:t>
            </a:r>
            <a:r>
              <a:rPr lang="de-CH" dirty="0">
                <a:solidFill>
                  <a:srgbClr val="898989"/>
                </a:solidFill>
              </a:rPr>
              <a:t> </a:t>
            </a:r>
            <a:r>
              <a:rPr lang="de-CH" dirty="0">
                <a:solidFill>
                  <a:srgbClr val="898989"/>
                </a:solidFill>
              </a:rPr>
              <a:t>della </a:t>
            </a:r>
            <a:r>
              <a:rPr lang="de-CH" dirty="0" err="1">
                <a:solidFill>
                  <a:srgbClr val="898989"/>
                </a:solidFill>
              </a:rPr>
              <a:t>qualità</a:t>
            </a: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773113" y="4005263"/>
            <a:ext cx="1741487" cy="503237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Redazione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755650" y="4797425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Presentazione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755650" y="5589588"/>
            <a:ext cx="1758950" cy="430212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>
                <a:solidFill>
                  <a:srgbClr val="898989"/>
                </a:solidFill>
              </a:rPr>
              <a:t>Aggiornamento</a:t>
            </a: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1547813" y="2133600"/>
            <a:ext cx="0" cy="3048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1547813" y="2924175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1546225" y="3716338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1546225" y="4508500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1546225" y="5300663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feil nach rechts 44"/>
          <p:cNvSpPr/>
          <p:nvPr/>
        </p:nvSpPr>
        <p:spPr>
          <a:xfrm>
            <a:off x="2555875" y="4833938"/>
            <a:ext cx="431800" cy="431800"/>
          </a:xfrm>
          <a:prstGeom prst="rightArrow">
            <a:avLst/>
          </a:prstGeom>
          <a:solidFill>
            <a:srgbClr val="C50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46" name="Rechteck 45"/>
          <p:cNvSpPr/>
          <p:nvPr/>
        </p:nvSpPr>
        <p:spPr>
          <a:xfrm>
            <a:off x="647700" y="4725988"/>
            <a:ext cx="1908175" cy="647700"/>
          </a:xfrm>
          <a:prstGeom prst="rect">
            <a:avLst/>
          </a:prstGeom>
          <a:noFill/>
          <a:ln>
            <a:solidFill>
              <a:srgbClr val="C50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Workflow</a:t>
            </a:r>
          </a:p>
        </p:txBody>
      </p:sp>
      <p:sp>
        <p:nvSpPr>
          <p:cNvPr id="29698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11D36-A422-4B55-A573-B04199389FBF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29699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29700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263963-FF00-4678-89DD-2D50728AB39E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CH"/>
          </a:p>
        </p:txBody>
      </p:sp>
      <p:pic>
        <p:nvPicPr>
          <p:cNvPr id="44037" name="Picture 2" descr="C:\Users\rwanger\Desktop\ge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133600"/>
            <a:ext cx="3960812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Ellipse 29"/>
          <p:cNvSpPr/>
          <p:nvPr/>
        </p:nvSpPr>
        <p:spPr>
          <a:xfrm>
            <a:off x="3001963" y="5842000"/>
            <a:ext cx="1270000" cy="4079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7" name="Textfeld 26"/>
          <p:cNvSpPr txBox="1"/>
          <p:nvPr/>
        </p:nvSpPr>
        <p:spPr>
          <a:xfrm>
            <a:off x="2926314" y="1354049"/>
            <a:ext cx="525658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lvl="7" indent="-285750">
              <a:buFont typeface="Arial" pitchFamily="34" charset="0"/>
              <a:buChar char="•"/>
              <a:defRPr/>
            </a:pPr>
            <a:r>
              <a:rPr lang="de-CH" sz="14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Messa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in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rete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dei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fascicoli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attuali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(in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formato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PDF)</a:t>
            </a:r>
          </a:p>
          <a:p>
            <a:pPr marL="285750" lvl="7" indent="-285750">
              <a:buFont typeface="Arial" pitchFamily="34" charset="0"/>
              <a:buChar char="•"/>
              <a:defRPr/>
            </a:pP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«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Moving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Wall»: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periodo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di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blocco</a:t>
            </a:r>
            <a:endParaRPr lang="de-CH" sz="1400" dirty="0">
              <a:latin typeface="+mn-lt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755650" y="1628775"/>
            <a:ext cx="1758950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dirty="0" err="1">
                <a:solidFill>
                  <a:srgbClr val="898989"/>
                </a:solidFill>
              </a:rPr>
              <a:t>Trattativa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755650" y="2438400"/>
            <a:ext cx="1758950" cy="48577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Digitalizzazione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755650" y="3213100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Controllo</a:t>
            </a:r>
            <a:r>
              <a:rPr lang="de-CH" dirty="0">
                <a:solidFill>
                  <a:srgbClr val="898989"/>
                </a:solidFill>
              </a:rPr>
              <a:t> </a:t>
            </a:r>
            <a:r>
              <a:rPr lang="de-CH" dirty="0">
                <a:solidFill>
                  <a:srgbClr val="898989"/>
                </a:solidFill>
              </a:rPr>
              <a:t>della </a:t>
            </a:r>
            <a:r>
              <a:rPr lang="de-CH" dirty="0" err="1">
                <a:solidFill>
                  <a:srgbClr val="898989"/>
                </a:solidFill>
              </a:rPr>
              <a:t>qualità</a:t>
            </a: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773113" y="4005263"/>
            <a:ext cx="1741487" cy="503237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Redazione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755650" y="4797425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Presentazione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755650" y="5589588"/>
            <a:ext cx="1758950" cy="430212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>
                <a:solidFill>
                  <a:srgbClr val="898989"/>
                </a:solidFill>
              </a:rPr>
              <a:t>Aggiornamento</a:t>
            </a:r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1547813" y="2133600"/>
            <a:ext cx="0" cy="3048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1547813" y="2924175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1546225" y="3716338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1546225" y="4508500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1546225" y="5300663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feil nach rechts 39"/>
          <p:cNvSpPr/>
          <p:nvPr/>
        </p:nvSpPr>
        <p:spPr>
          <a:xfrm>
            <a:off x="2555875" y="5553075"/>
            <a:ext cx="431800" cy="431800"/>
          </a:xfrm>
          <a:prstGeom prst="rightArrow">
            <a:avLst/>
          </a:prstGeom>
          <a:solidFill>
            <a:srgbClr val="C50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41" name="Rechteck 40"/>
          <p:cNvSpPr/>
          <p:nvPr/>
        </p:nvSpPr>
        <p:spPr>
          <a:xfrm>
            <a:off x="647700" y="5445125"/>
            <a:ext cx="1908175" cy="647700"/>
          </a:xfrm>
          <a:prstGeom prst="rect">
            <a:avLst/>
          </a:prstGeom>
          <a:noFill/>
          <a:ln>
            <a:solidFill>
              <a:srgbClr val="C50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Personale</a:t>
            </a:r>
          </a:p>
        </p:txBody>
      </p:sp>
      <p:sp>
        <p:nvSpPr>
          <p:cNvPr id="46082" name="Inhaltsplatzhalter 2"/>
          <p:cNvSpPr>
            <a:spLocks noGrp="1"/>
          </p:cNvSpPr>
          <p:nvPr>
            <p:ph idx="1"/>
          </p:nvPr>
        </p:nvSpPr>
        <p:spPr bwMode="auto">
          <a:ln>
            <a:solidFill>
              <a:srgbClr val="D9D9D9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CH" smtClean="0">
                <a:latin typeface="TheSans-Plain"/>
              </a:rPr>
              <a:t>Personale:</a:t>
            </a:r>
          </a:p>
        </p:txBody>
      </p:sp>
      <p:sp>
        <p:nvSpPr>
          <p:cNvPr id="30723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F4A14-58F4-4922-AA11-41A9A9984D34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30724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30725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45CE3-7835-474D-8C2C-C78AB89856D6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CH"/>
          </a:p>
        </p:txBody>
      </p:sp>
      <p:sp>
        <p:nvSpPr>
          <p:cNvPr id="7" name="Abgerundetes Rechteck 6"/>
          <p:cNvSpPr/>
          <p:nvPr/>
        </p:nvSpPr>
        <p:spPr>
          <a:xfrm>
            <a:off x="2771775" y="2420938"/>
            <a:ext cx="3600450" cy="1079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b="1">
                <a:solidFill>
                  <a:srgbClr val="FFFFFF"/>
                </a:solidFill>
                <a:latin typeface="TheSans-Plain"/>
              </a:rPr>
              <a:t>Gestione progetto</a:t>
            </a:r>
          </a:p>
          <a:p>
            <a:pPr algn="ctr">
              <a:defRPr/>
            </a:pPr>
            <a:r>
              <a:rPr lang="de-CH">
                <a:solidFill>
                  <a:srgbClr val="FFFFFF"/>
                </a:solidFill>
                <a:latin typeface="TheSans-Plain"/>
              </a:rPr>
              <a:t>Bibliotecari formati:</a:t>
            </a:r>
          </a:p>
          <a:p>
            <a:pPr algn="ctr">
              <a:defRPr/>
            </a:pPr>
            <a:r>
              <a:rPr lang="de-CH">
                <a:solidFill>
                  <a:srgbClr val="FFFFFF"/>
                </a:solidFill>
                <a:latin typeface="TheSans-Plain"/>
              </a:rPr>
              <a:t>5 collaboratori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755650" y="3789363"/>
            <a:ext cx="3600450" cy="1079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1" dirty="0" err="1">
                <a:latin typeface="TheSans-Plain" pitchFamily="34" charset="0"/>
              </a:rPr>
              <a:t>Digitalizzazione</a:t>
            </a:r>
            <a:endParaRPr lang="de-CH" b="1" dirty="0">
              <a:latin typeface="TheSans-Plain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>
                <a:latin typeface="TheSans-Plain" pitchFamily="34" charset="0"/>
              </a:rPr>
              <a:t>4 </a:t>
            </a:r>
            <a:r>
              <a:rPr lang="de-CH" dirty="0" err="1">
                <a:latin typeface="TheSans-Plain" pitchFamily="34" charset="0"/>
              </a:rPr>
              <a:t>studenti</a:t>
            </a:r>
            <a:endParaRPr lang="de-CH" dirty="0">
              <a:latin typeface="TheSans-Plain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>
                <a:latin typeface="TheSans-Plain" pitchFamily="34" charset="0"/>
              </a:rPr>
              <a:t>totale 160%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4932363" y="3789363"/>
            <a:ext cx="3600450" cy="1079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b="1" dirty="0">
              <a:latin typeface="TheSans-Plain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b="1" dirty="0">
              <a:latin typeface="TheSans-Plain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b="1" dirty="0" err="1">
                <a:latin typeface="TheSans-Plain" pitchFamily="34" charset="0"/>
              </a:rPr>
              <a:t>Redazione</a:t>
            </a:r>
            <a:endParaRPr lang="de-CH" b="1" dirty="0">
              <a:latin typeface="TheSans-Plain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>
                <a:latin typeface="TheSans-Plain" pitchFamily="34" charset="0"/>
              </a:rPr>
              <a:t>4 </a:t>
            </a:r>
            <a:r>
              <a:rPr lang="de-CH" dirty="0" err="1">
                <a:latin typeface="TheSans-Plain" pitchFamily="34" charset="0"/>
              </a:rPr>
              <a:t>studenti</a:t>
            </a:r>
            <a:endParaRPr lang="de-CH" dirty="0">
              <a:latin typeface="TheSans-Plain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>
                <a:latin typeface="TheSans-Plain" pitchFamily="34" charset="0"/>
              </a:rPr>
              <a:t>totale 180%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b="1" dirty="0">
              <a:latin typeface="TheSans-Plain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b="1" dirty="0">
              <a:latin typeface="TheSans-Plain" pitchFamily="34" charset="0"/>
            </a:endParaRPr>
          </a:p>
        </p:txBody>
      </p:sp>
      <p:cxnSp>
        <p:nvCxnSpPr>
          <p:cNvPr id="13" name="Gerade Verbindung 12"/>
          <p:cNvCxnSpPr>
            <a:endCxn id="9" idx="0"/>
          </p:cNvCxnSpPr>
          <p:nvPr/>
        </p:nvCxnSpPr>
        <p:spPr>
          <a:xfrm flipH="1">
            <a:off x="2555875" y="3500438"/>
            <a:ext cx="2016125" cy="2889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10" idx="0"/>
          </p:cNvCxnSpPr>
          <p:nvPr/>
        </p:nvCxnSpPr>
        <p:spPr>
          <a:xfrm>
            <a:off x="4572000" y="3500438"/>
            <a:ext cx="2160588" cy="2889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Statistica</a:t>
            </a:r>
          </a:p>
        </p:txBody>
      </p:sp>
      <p:sp>
        <p:nvSpPr>
          <p:cNvPr id="48130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57200" y="1557338"/>
            <a:ext cx="4040188" cy="4568825"/>
          </a:xfrm>
          <a:ln>
            <a:solidFill>
              <a:srgbClr val="D9D9D9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CH" smtClean="0"/>
              <a:t>Produzione totale nel 2011:</a:t>
            </a:r>
            <a:br>
              <a:rPr lang="de-CH" smtClean="0"/>
            </a:br>
            <a:r>
              <a:rPr lang="de-CH" smtClean="0"/>
              <a:t>1.4 Mio. Scans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de-CH" smtClean="0"/>
              <a:t>Produzione retro.seals 2011: </a:t>
            </a:r>
            <a:br>
              <a:rPr lang="de-CH" smtClean="0"/>
            </a:br>
            <a:r>
              <a:rPr lang="de-CH" smtClean="0"/>
              <a:t>423’238 Scans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de-CH" smtClean="0"/>
              <a:t>35’300 Scans / mese</a:t>
            </a:r>
            <a:br>
              <a:rPr lang="de-CH" smtClean="0"/>
            </a:br>
            <a:endParaRPr lang="de-CH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57338"/>
            <a:ext cx="4041775" cy="45688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retro.seals.ch</a:t>
            </a:r>
            <a:br>
              <a:rPr lang="de-CH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Situazione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 al 26.03.2012:</a:t>
            </a:r>
            <a:br>
              <a:rPr lang="de-CH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de-CH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Periodici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: 160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Volumi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: 6’037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Articoli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: 233’253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Pagine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: 2’539’151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748" name="Datumsplatzhalt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D2195A-AAAE-428F-8316-8CE8D964607E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31749" name="Fußzeilenplatzhalter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31750" name="Foliennummernplatzhalt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4D4709-BA19-48CA-9530-E14F815A829E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CH"/>
          </a:p>
        </p:txBody>
      </p:sp>
      <p:pic>
        <p:nvPicPr>
          <p:cNvPr id="48135" name="Picture 2" descr="C:\Users\rwanger\Desktop\20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63" y="4149725"/>
            <a:ext cx="36226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067050"/>
            <a:ext cx="7772400" cy="2162175"/>
          </a:xfrm>
        </p:spPr>
        <p:txBody>
          <a:bodyPr tIns="90000" bIns="90000" rtlCol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2800" dirty="0" err="1" smtClean="0">
                <a:solidFill>
                  <a:srgbClr val="C5091F"/>
                </a:solidFill>
              </a:rPr>
              <a:t>Vi</a:t>
            </a:r>
            <a:r>
              <a:rPr lang="de-CH" sz="2800" dirty="0" smtClean="0">
                <a:solidFill>
                  <a:srgbClr val="C5091F"/>
                </a:solidFill>
              </a:rPr>
              <a:t> </a:t>
            </a:r>
            <a:r>
              <a:rPr lang="de-CH" sz="2800" dirty="0" err="1" smtClean="0">
                <a:solidFill>
                  <a:srgbClr val="C5091F"/>
                </a:solidFill>
              </a:rPr>
              <a:t>ringrazio</a:t>
            </a:r>
            <a:r>
              <a:rPr lang="de-CH" sz="2800" dirty="0" smtClean="0">
                <a:solidFill>
                  <a:srgbClr val="C5091F"/>
                </a:solidFill>
              </a:rPr>
              <a:t> per il </a:t>
            </a:r>
            <a:r>
              <a:rPr lang="de-CH" sz="2800" dirty="0" err="1" smtClean="0">
                <a:solidFill>
                  <a:srgbClr val="C5091F"/>
                </a:solidFill>
              </a:rPr>
              <a:t>Vostro</a:t>
            </a:r>
            <a:r>
              <a:rPr lang="de-CH" sz="2800" dirty="0" smtClean="0">
                <a:solidFill>
                  <a:srgbClr val="C5091F"/>
                </a:solidFill>
              </a:rPr>
              <a:t> </a:t>
            </a:r>
            <a:r>
              <a:rPr lang="de-CH" sz="2800" smtClean="0">
                <a:solidFill>
                  <a:srgbClr val="C5091F"/>
                </a:solidFill>
              </a:rPr>
              <a:t>interesse!</a:t>
            </a:r>
            <a:endParaRPr lang="de-CH" sz="2800" dirty="0">
              <a:solidFill>
                <a:srgbClr val="C5091F"/>
              </a:solidFill>
            </a:endParaRPr>
          </a:p>
        </p:txBody>
      </p:sp>
      <p:grpSp>
        <p:nvGrpSpPr>
          <p:cNvPr id="50178" name="Gruppieren 13"/>
          <p:cNvGrpSpPr>
            <a:grpSpLocks/>
          </p:cNvGrpSpPr>
          <p:nvPr/>
        </p:nvGrpSpPr>
        <p:grpSpPr bwMode="auto">
          <a:xfrm>
            <a:off x="755650" y="6045200"/>
            <a:ext cx="7632700" cy="457200"/>
            <a:chOff x="755576" y="6045292"/>
            <a:chExt cx="7632848" cy="457200"/>
          </a:xfrm>
        </p:grpSpPr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9752" y="6091963"/>
              <a:ext cx="1014976" cy="363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0" name="Picture 6" descr="http://intranet.consortium.ch/elib/Dokumente/Logo_ETH-Rat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73999" y="6045292"/>
              <a:ext cx="1114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1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3888" y="6096114"/>
              <a:ext cx="2304762" cy="355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2" name="Picture 11" descr="http://intranet.consortium.ch/elib/Dokumente/Logo_bbt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2159" y="6083392"/>
              <a:ext cx="115824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3" name="Picture 12" descr="C:\Users\mokonnek\Desktop\crus_logo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55576" y="6057292"/>
              <a:ext cx="1393800" cy="43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Progetto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romanUcPeriod"/>
              <a:defRPr/>
            </a:pP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Progetto</a:t>
            </a:r>
            <a:endParaRPr lang="de-CH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romanUcPeriod"/>
              <a:defRPr/>
            </a:pP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Criteri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 di </a:t>
            </a: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scelta</a:t>
            </a:r>
            <a:endParaRPr lang="de-CH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romanUcPeriod"/>
              <a:defRPr/>
            </a:pP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Successione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 delle </a:t>
            </a: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operazioni</a:t>
            </a:r>
            <a:endParaRPr lang="de-CH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romanUcPeriod"/>
              <a:defRPr/>
            </a:pP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Personale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romanUcPeriod"/>
              <a:defRPr/>
            </a:pPr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</a:rPr>
              <a:t>Statistiche</a:t>
            </a:r>
            <a:endParaRPr lang="de-CH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romanUcPeriod"/>
              <a:defRPr/>
            </a:pPr>
            <a:endParaRPr lang="de-CH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romanUcPeriod"/>
              <a:defRPr/>
            </a:pPr>
            <a:endParaRPr lang="de-CH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CH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romanUcPeriod"/>
              <a:defRPr/>
            </a:pP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87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D3AA76-D27F-48E0-9A6B-A5E9B04BF155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16388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1638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03C5B-CD9E-4CC6-A93E-EBCFC3CAA437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Progetto</a:t>
            </a:r>
          </a:p>
        </p:txBody>
      </p:sp>
      <p:sp>
        <p:nvSpPr>
          <p:cNvPr id="19458" name="Inhaltsplatzhalter 2"/>
          <p:cNvSpPr>
            <a:spLocks noGrp="1"/>
          </p:cNvSpPr>
          <p:nvPr>
            <p:ph idx="1"/>
          </p:nvPr>
        </p:nvSpPr>
        <p:spPr bwMode="auto">
          <a:ln>
            <a:solidFill>
              <a:srgbClr val="D9D9D9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smtClean="0">
                <a:latin typeface="TheSans-Plain"/>
              </a:rPr>
              <a:t>Retrodigitalizzazione di riviste scientifiche ed accesso online ai testi integrali</a:t>
            </a:r>
          </a:p>
          <a:p>
            <a:pPr eaLnBrk="1" hangingPunct="1"/>
            <a:r>
              <a:rPr lang="de-CH" smtClean="0">
                <a:latin typeface="TheSans-Plain"/>
              </a:rPr>
              <a:t>Direzione del progetto: Consorzio delle biblioteche universitarie svizzere</a:t>
            </a:r>
          </a:p>
          <a:p>
            <a:pPr eaLnBrk="1" hangingPunct="1"/>
            <a:r>
              <a:rPr lang="de-CH" smtClean="0">
                <a:latin typeface="TheSans-Plain"/>
              </a:rPr>
              <a:t>Finanziamento:</a:t>
            </a:r>
            <a:br>
              <a:rPr lang="de-CH" smtClean="0">
                <a:latin typeface="TheSans-Plain"/>
              </a:rPr>
            </a:br>
            <a:r>
              <a:rPr lang="de-CH" i="1" smtClean="0">
                <a:latin typeface="TheSans-Plain"/>
              </a:rPr>
              <a:t>- CUS (Conferenza delle università svizzere)</a:t>
            </a:r>
            <a:br>
              <a:rPr lang="de-CH" i="1" smtClean="0">
                <a:latin typeface="TheSans-Plain"/>
              </a:rPr>
            </a:br>
            <a:r>
              <a:rPr lang="de-CH" i="1" smtClean="0">
                <a:latin typeface="TheSans-Plain"/>
              </a:rPr>
              <a:t>- Consiglio dell‘ETH in cooperazione con la biblioteca dell‘ETH</a:t>
            </a:r>
          </a:p>
          <a:p>
            <a:pPr eaLnBrk="1" hangingPunct="1"/>
            <a:r>
              <a:rPr lang="de-CH" smtClean="0">
                <a:latin typeface="TheSans-Plain"/>
              </a:rPr>
              <a:t>Durata del progetto: 2008-2012</a:t>
            </a:r>
          </a:p>
          <a:p>
            <a:pPr algn="ctr" eaLnBrk="1" hangingPunct="1"/>
            <a:endParaRPr lang="de-CH" smtClean="0">
              <a:latin typeface="TheSans-Plain"/>
            </a:endParaRPr>
          </a:p>
          <a:p>
            <a:pPr eaLnBrk="1" hangingPunct="1"/>
            <a:endParaRPr lang="de-CH" smtClean="0">
              <a:latin typeface="TheSans-Plain"/>
            </a:endParaRPr>
          </a:p>
        </p:txBody>
      </p:sp>
      <p:sp>
        <p:nvSpPr>
          <p:cNvPr id="17411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807BE-453D-4FDA-B54F-E580D028F842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17412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17413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6EBDE-D389-4438-889F-E34B5477AF21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Criteri di scelta</a:t>
            </a:r>
          </a:p>
        </p:txBody>
      </p:sp>
      <p:sp>
        <p:nvSpPr>
          <p:cNvPr id="21506" name="Inhaltsplatzhalter 2"/>
          <p:cNvSpPr>
            <a:spLocks noGrp="1"/>
          </p:cNvSpPr>
          <p:nvPr>
            <p:ph idx="1"/>
          </p:nvPr>
        </p:nvSpPr>
        <p:spPr bwMode="auto">
          <a:ln>
            <a:solidFill>
              <a:srgbClr val="D9D9D9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CH" smtClean="0">
                <a:latin typeface="TheSans-Plain"/>
              </a:rPr>
              <a:t>Criteri di scelta dei periodici da digitalizzare:</a:t>
            </a:r>
          </a:p>
          <a:p>
            <a:pPr marL="0" indent="0" eaLnBrk="1" hangingPunct="1"/>
            <a:r>
              <a:rPr lang="de-CH" smtClean="0">
                <a:latin typeface="TheSans-Plain"/>
              </a:rPr>
              <a:t>carattere scientifico</a:t>
            </a:r>
          </a:p>
          <a:p>
            <a:pPr marL="0" indent="0" eaLnBrk="1" hangingPunct="1"/>
            <a:r>
              <a:rPr lang="de-CH" smtClean="0">
                <a:latin typeface="TheSans-Plain"/>
              </a:rPr>
              <a:t>relazione con la Svizzera</a:t>
            </a:r>
          </a:p>
          <a:p>
            <a:pPr marL="0" indent="0" eaLnBrk="1" hangingPunct="1"/>
            <a:r>
              <a:rPr lang="de-CH" smtClean="0">
                <a:latin typeface="TheSans-Plain"/>
              </a:rPr>
              <a:t>interesse dell‘utenza</a:t>
            </a:r>
          </a:p>
          <a:p>
            <a:pPr marL="0" indent="0" eaLnBrk="1" hangingPunct="1"/>
            <a:r>
              <a:rPr lang="de-CH" smtClean="0">
                <a:latin typeface="TheSans-Plain"/>
              </a:rPr>
              <a:t>carattere del periodico</a:t>
            </a:r>
          </a:p>
          <a:p>
            <a:pPr marL="0" indent="0" eaLnBrk="1" hangingPunct="1"/>
            <a:r>
              <a:rPr lang="de-CH" smtClean="0">
                <a:latin typeface="TheSans-Plain"/>
              </a:rPr>
              <a:t>carattere non commerciale</a:t>
            </a:r>
          </a:p>
          <a:p>
            <a:pPr marL="0" indent="0" eaLnBrk="1" hangingPunct="1"/>
            <a:r>
              <a:rPr lang="de-CH" smtClean="0">
                <a:latin typeface="TheSans-Plain"/>
              </a:rPr>
              <a:t>sostegno da parte dell'editore</a:t>
            </a:r>
          </a:p>
        </p:txBody>
      </p:sp>
      <p:sp>
        <p:nvSpPr>
          <p:cNvPr id="18435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B0CC9-5A09-4910-ACC0-3F4559990AFB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18436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18437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384815-07B7-484D-9795-53574EC26B0C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Successione delle operazioni</a:t>
            </a:r>
          </a:p>
        </p:txBody>
      </p:sp>
      <p:sp>
        <p:nvSpPr>
          <p:cNvPr id="19458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B29919-3695-4899-96FE-13786A2AA705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19459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19460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E4EC4A-A4A1-4C29-BB24-4BB0E43C7DC7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CH"/>
          </a:p>
        </p:txBody>
      </p:sp>
      <p:sp>
        <p:nvSpPr>
          <p:cNvPr id="15" name="Abgerundetes Rechteck 14"/>
          <p:cNvSpPr/>
          <p:nvPr/>
        </p:nvSpPr>
        <p:spPr>
          <a:xfrm>
            <a:off x="755650" y="1628775"/>
            <a:ext cx="1758950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dirty="0" err="1">
                <a:solidFill>
                  <a:srgbClr val="898989"/>
                </a:solidFill>
              </a:rPr>
              <a:t>Trattativa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755650" y="2438400"/>
            <a:ext cx="1758950" cy="48577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Digitalizzazione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755650" y="3213100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Controllo</a:t>
            </a:r>
            <a:r>
              <a:rPr lang="de-CH" dirty="0">
                <a:solidFill>
                  <a:srgbClr val="898989"/>
                </a:solidFill>
              </a:rPr>
              <a:t> </a:t>
            </a:r>
            <a:r>
              <a:rPr lang="de-CH" dirty="0">
                <a:solidFill>
                  <a:srgbClr val="898989"/>
                </a:solidFill>
              </a:rPr>
              <a:t>della </a:t>
            </a:r>
            <a:r>
              <a:rPr lang="de-CH" dirty="0" err="1">
                <a:solidFill>
                  <a:srgbClr val="898989"/>
                </a:solidFill>
              </a:rPr>
              <a:t>qualità</a:t>
            </a: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773113" y="4005263"/>
            <a:ext cx="1741487" cy="503237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Redazione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755650" y="4797425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Presentazione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755650" y="5589588"/>
            <a:ext cx="1758950" cy="430212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>
                <a:solidFill>
                  <a:srgbClr val="898989"/>
                </a:solidFill>
              </a:rPr>
              <a:t>Aggiornamento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1547813" y="2133600"/>
            <a:ext cx="0" cy="3048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1547813" y="2924175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1546225" y="3716338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1546225" y="4508500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1546225" y="5300663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feil nach rechts 6"/>
          <p:cNvSpPr/>
          <p:nvPr/>
        </p:nvSpPr>
        <p:spPr>
          <a:xfrm>
            <a:off x="2555875" y="1665288"/>
            <a:ext cx="431800" cy="431800"/>
          </a:xfrm>
          <a:prstGeom prst="rightArrow">
            <a:avLst/>
          </a:prstGeom>
          <a:solidFill>
            <a:srgbClr val="C50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0" y="1831975"/>
            <a:ext cx="2290763" cy="29241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104346" y="1653691"/>
            <a:ext cx="4964296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Collezione</a:t>
            </a: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Finanziamento</a:t>
            </a: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Diritti</a:t>
            </a: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Produzione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attuale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/</a:t>
            </a:r>
            <a:b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</a:b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„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Moving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Wall“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Redazione</a:t>
            </a: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Durata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del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progetto</a:t>
            </a: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lvl="6">
              <a:buFont typeface="Wingdings" pitchFamily="2" charset="2"/>
              <a:buChar char="Ø"/>
              <a:defRPr/>
            </a:pP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b="1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Risultato</a:t>
            </a:r>
            <a:r>
              <a:rPr lang="de-CH" b="1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= </a:t>
            </a:r>
            <a:r>
              <a:rPr lang="de-CH" b="1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Accordo</a:t>
            </a:r>
            <a:endParaRPr lang="de-CH" b="1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latin typeface="TheSans-Plain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47700" y="1557338"/>
            <a:ext cx="1908175" cy="647700"/>
          </a:xfrm>
          <a:prstGeom prst="rect">
            <a:avLst/>
          </a:prstGeom>
          <a:noFill/>
          <a:ln>
            <a:solidFill>
              <a:srgbClr val="C50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Successione delle operazioni</a:t>
            </a:r>
          </a:p>
        </p:txBody>
      </p:sp>
      <p:sp>
        <p:nvSpPr>
          <p:cNvPr id="20482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4F6D9-CACC-4F37-B300-123116911306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20483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20484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AB2678-B11E-470C-9D94-1060C3066729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CH"/>
          </a:p>
        </p:txBody>
      </p:sp>
      <p:sp>
        <p:nvSpPr>
          <p:cNvPr id="25605" name="Textfeld 9"/>
          <p:cNvSpPr txBox="1">
            <a:spLocks noChangeArrowheads="1"/>
          </p:cNvSpPr>
          <p:nvPr/>
        </p:nvSpPr>
        <p:spPr bwMode="auto">
          <a:xfrm>
            <a:off x="3155950" y="1854200"/>
            <a:ext cx="59880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>
                <a:solidFill>
                  <a:srgbClr val="7F7F7F"/>
                </a:solidFill>
                <a:latin typeface="TheSans-Plain"/>
              </a:rPr>
              <a:t>1. Preparazione</a:t>
            </a:r>
          </a:p>
          <a:p>
            <a:pPr>
              <a:buFont typeface="Arial" charset="0"/>
              <a:buChar char="•"/>
            </a:pPr>
            <a:r>
              <a:rPr lang="de-CH">
                <a:solidFill>
                  <a:srgbClr val="7F7F7F"/>
                </a:solidFill>
                <a:latin typeface="TheSans-Plain"/>
              </a:rPr>
              <a:t> Organizzazione della collezione</a:t>
            </a:r>
          </a:p>
          <a:p>
            <a:pPr>
              <a:buFont typeface="Arial" charset="0"/>
              <a:buChar char="•"/>
            </a:pPr>
            <a:r>
              <a:rPr lang="de-CH">
                <a:solidFill>
                  <a:srgbClr val="7F7F7F"/>
                </a:solidFill>
                <a:latin typeface="TheSans-Plain"/>
              </a:rPr>
              <a:t> Rilegatore (eliminazione doppioni)</a:t>
            </a:r>
          </a:p>
          <a:p>
            <a:pPr>
              <a:buFont typeface="Arial" charset="0"/>
              <a:buChar char="•"/>
            </a:pPr>
            <a:r>
              <a:rPr lang="de-CH">
                <a:solidFill>
                  <a:srgbClr val="7F7F7F"/>
                </a:solidFill>
                <a:latin typeface="TheSans-Plain"/>
              </a:rPr>
              <a:t> Tabella della successione delle operazioni</a:t>
            </a:r>
          </a:p>
          <a:p>
            <a:pPr>
              <a:buFont typeface="Arial" charset="0"/>
              <a:buChar char="•"/>
            </a:pPr>
            <a:r>
              <a:rPr lang="de-CH">
                <a:solidFill>
                  <a:srgbClr val="7F7F7F"/>
                </a:solidFill>
                <a:latin typeface="TheSans-Plain"/>
              </a:rPr>
              <a:t> Nome dei files</a:t>
            </a:r>
          </a:p>
          <a:p>
            <a:endParaRPr lang="de-CH">
              <a:solidFill>
                <a:srgbClr val="7F7F7F"/>
              </a:solidFill>
              <a:latin typeface="TheSans-Plain"/>
            </a:endParaRP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6075" y="3525838"/>
            <a:ext cx="39719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bgerundetes Rechteck 37"/>
          <p:cNvSpPr/>
          <p:nvPr/>
        </p:nvSpPr>
        <p:spPr>
          <a:xfrm>
            <a:off x="755650" y="1628775"/>
            <a:ext cx="1758950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dirty="0" err="1">
                <a:solidFill>
                  <a:srgbClr val="898989"/>
                </a:solidFill>
              </a:rPr>
              <a:t>Trattativa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755650" y="2438400"/>
            <a:ext cx="1758950" cy="48577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Digitalizzazione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40" name="Abgerundetes Rechteck 39"/>
          <p:cNvSpPr/>
          <p:nvPr/>
        </p:nvSpPr>
        <p:spPr>
          <a:xfrm>
            <a:off x="755650" y="3213100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Controllo</a:t>
            </a:r>
            <a:r>
              <a:rPr lang="de-CH" dirty="0">
                <a:solidFill>
                  <a:srgbClr val="898989"/>
                </a:solidFill>
              </a:rPr>
              <a:t> </a:t>
            </a:r>
            <a:r>
              <a:rPr lang="de-CH" dirty="0">
                <a:solidFill>
                  <a:srgbClr val="898989"/>
                </a:solidFill>
              </a:rPr>
              <a:t>della </a:t>
            </a:r>
            <a:r>
              <a:rPr lang="de-CH" dirty="0" err="1">
                <a:solidFill>
                  <a:srgbClr val="898989"/>
                </a:solidFill>
              </a:rPr>
              <a:t>qualità</a:t>
            </a: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773113" y="4005263"/>
            <a:ext cx="1741487" cy="503237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Redazione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42" name="Abgerundetes Rechteck 41"/>
          <p:cNvSpPr/>
          <p:nvPr/>
        </p:nvSpPr>
        <p:spPr>
          <a:xfrm>
            <a:off x="755650" y="4797425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Presentazione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43" name="Abgerundetes Rechteck 42"/>
          <p:cNvSpPr/>
          <p:nvPr/>
        </p:nvSpPr>
        <p:spPr>
          <a:xfrm>
            <a:off x="755650" y="5589588"/>
            <a:ext cx="1758950" cy="430212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>
                <a:solidFill>
                  <a:srgbClr val="898989"/>
                </a:solidFill>
              </a:rPr>
              <a:t>Aggiornamento</a:t>
            </a: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1547813" y="2133600"/>
            <a:ext cx="0" cy="3048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1547813" y="2924175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1546225" y="3716338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1546225" y="4508500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1546225" y="5300663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feil nach rechts 48"/>
          <p:cNvSpPr/>
          <p:nvPr/>
        </p:nvSpPr>
        <p:spPr>
          <a:xfrm>
            <a:off x="2555875" y="2457450"/>
            <a:ext cx="431800" cy="431800"/>
          </a:xfrm>
          <a:prstGeom prst="rightArrow">
            <a:avLst/>
          </a:prstGeom>
          <a:solidFill>
            <a:srgbClr val="C50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50" name="Rechteck 49"/>
          <p:cNvSpPr/>
          <p:nvPr/>
        </p:nvSpPr>
        <p:spPr>
          <a:xfrm>
            <a:off x="647700" y="2349500"/>
            <a:ext cx="1908175" cy="647700"/>
          </a:xfrm>
          <a:prstGeom prst="rect">
            <a:avLst/>
          </a:prstGeom>
          <a:noFill/>
          <a:ln>
            <a:solidFill>
              <a:srgbClr val="C50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Successione delle operazioni</a:t>
            </a:r>
          </a:p>
        </p:txBody>
      </p:sp>
      <p:sp>
        <p:nvSpPr>
          <p:cNvPr id="21506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82197-436A-4DF5-B5B2-0288833F68CF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21507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21508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CEB47C-4EF8-4BB1-906E-FDF04D7A0DD7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CH"/>
          </a:p>
        </p:txBody>
      </p:sp>
      <p:sp>
        <p:nvSpPr>
          <p:cNvPr id="27653" name="Textfeld 9"/>
          <p:cNvSpPr txBox="1">
            <a:spLocks noChangeArrowheads="1"/>
          </p:cNvSpPr>
          <p:nvPr/>
        </p:nvSpPr>
        <p:spPr bwMode="auto">
          <a:xfrm>
            <a:off x="2935288" y="1679575"/>
            <a:ext cx="5989637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CH">
                <a:solidFill>
                  <a:srgbClr val="7F7F7F"/>
                </a:solidFill>
                <a:latin typeface="TheSans-Plain"/>
              </a:rPr>
              <a:t>2. Digitalizzazione nelle sedi abilitate</a:t>
            </a:r>
          </a:p>
          <a:p>
            <a:pPr>
              <a:buFont typeface="Arial" charset="0"/>
              <a:buChar char="•"/>
            </a:pPr>
            <a:r>
              <a:rPr lang="de-CH">
                <a:solidFill>
                  <a:srgbClr val="7F7F7F"/>
                </a:solidFill>
                <a:latin typeface="TheSans-Plain"/>
              </a:rPr>
              <a:t>definizione dei parametri (risoluzione, colori, ecc.)</a:t>
            </a:r>
          </a:p>
          <a:p>
            <a:pPr>
              <a:buFont typeface="Arial" charset="0"/>
              <a:buChar char="•"/>
            </a:pPr>
            <a:r>
              <a:rPr lang="de-CH">
                <a:solidFill>
                  <a:srgbClr val="7F7F7F"/>
                </a:solidFill>
                <a:latin typeface="TheSans-Plain"/>
              </a:rPr>
              <a:t>Master files: formato TIFF</a:t>
            </a:r>
            <a:br>
              <a:rPr lang="de-CH">
                <a:solidFill>
                  <a:srgbClr val="7F7F7F"/>
                </a:solidFill>
                <a:latin typeface="TheSans-Plain"/>
              </a:rPr>
            </a:br>
            <a:endParaRPr lang="de-CH">
              <a:solidFill>
                <a:srgbClr val="7F7F7F"/>
              </a:solidFill>
              <a:latin typeface="TheSans-Plain"/>
            </a:endParaRPr>
          </a:p>
          <a:p>
            <a:pPr>
              <a:buFont typeface="Arial" charset="0"/>
              <a:buChar char="•"/>
            </a:pPr>
            <a:r>
              <a:rPr lang="de-CH">
                <a:solidFill>
                  <a:srgbClr val="7F7F7F"/>
                </a:solidFill>
                <a:latin typeface="TheSans-Plain"/>
              </a:rPr>
              <a:t>Scanner utilizzati:</a:t>
            </a:r>
            <a:br>
              <a:rPr lang="de-CH">
                <a:solidFill>
                  <a:srgbClr val="7F7F7F"/>
                </a:solidFill>
                <a:latin typeface="TheSans-Plain"/>
              </a:rPr>
            </a:br>
            <a:endParaRPr lang="de-CH">
              <a:solidFill>
                <a:srgbClr val="7F7F7F"/>
              </a:solidFill>
              <a:latin typeface="TheSans-Plain"/>
            </a:endParaRPr>
          </a:p>
          <a:p>
            <a:pPr>
              <a:spcAft>
                <a:spcPts val="600"/>
              </a:spcAft>
            </a:pPr>
            <a:endParaRPr lang="de-CH">
              <a:solidFill>
                <a:srgbClr val="7F7F7F"/>
              </a:solidFill>
              <a:latin typeface="TheSans-Plain"/>
            </a:endParaRPr>
          </a:p>
          <a:p>
            <a:pPr>
              <a:spcAft>
                <a:spcPts val="600"/>
              </a:spcAft>
            </a:pPr>
            <a:endParaRPr lang="de-CH">
              <a:solidFill>
                <a:srgbClr val="7F7F7F"/>
              </a:solidFill>
              <a:latin typeface="TheSans-Plain"/>
            </a:endParaRPr>
          </a:p>
          <a:p>
            <a:pPr>
              <a:spcAft>
                <a:spcPts val="600"/>
              </a:spcAft>
            </a:pPr>
            <a:endParaRPr lang="de-CH">
              <a:solidFill>
                <a:srgbClr val="7F7F7F"/>
              </a:solidFill>
              <a:latin typeface="TheSans-Plain"/>
            </a:endParaRPr>
          </a:p>
          <a:p>
            <a:pPr>
              <a:spcAft>
                <a:spcPts val="600"/>
              </a:spcAft>
            </a:pPr>
            <a:endParaRPr lang="de-CH">
              <a:solidFill>
                <a:srgbClr val="7F7F7F"/>
              </a:solidFill>
              <a:latin typeface="TheSans-Plain"/>
            </a:endParaRPr>
          </a:p>
          <a:p>
            <a:pPr>
              <a:spcAft>
                <a:spcPts val="600"/>
              </a:spcAft>
            </a:pPr>
            <a:r>
              <a:rPr lang="de-CH">
                <a:solidFill>
                  <a:srgbClr val="7F7F7F"/>
                </a:solidFill>
                <a:latin typeface="TheSans-Plain"/>
              </a:rPr>
              <a:t>   </a:t>
            </a:r>
            <a:r>
              <a:rPr lang="de-CH" sz="1600">
                <a:solidFill>
                  <a:srgbClr val="7F7F7F"/>
                </a:solidFill>
                <a:latin typeface="TheSans-Plain"/>
              </a:rPr>
              <a:t>scanner-copiatrice	scanner ottico         robot</a:t>
            </a:r>
          </a:p>
          <a:p>
            <a:pPr>
              <a:spcAft>
                <a:spcPts val="600"/>
              </a:spcAft>
            </a:pPr>
            <a:r>
              <a:rPr lang="de-CH" sz="1600">
                <a:solidFill>
                  <a:srgbClr val="7F7F7F"/>
                </a:solidFill>
                <a:latin typeface="TheSans-Plain"/>
              </a:rPr>
              <a:t>       fogli sciolti</a:t>
            </a:r>
            <a:r>
              <a:rPr lang="de-CH">
                <a:solidFill>
                  <a:srgbClr val="7F7F7F"/>
                </a:solidFill>
                <a:latin typeface="TheSans-Plain"/>
              </a:rPr>
              <a:t>	                    </a:t>
            </a:r>
            <a:r>
              <a:rPr lang="de-CH" sz="1600">
                <a:solidFill>
                  <a:srgbClr val="7F7F7F"/>
                </a:solidFill>
                <a:latin typeface="TheSans-Plain"/>
              </a:rPr>
              <a:t>annate rilegate</a:t>
            </a:r>
            <a:endParaRPr lang="de-CH" sz="1600"/>
          </a:p>
        </p:txBody>
      </p:sp>
      <p:pic>
        <p:nvPicPr>
          <p:cNvPr id="27654" name="Picture 18" descr="http://www.treventus.com/download/SR301_TOTALE_FREIGESTELLT_300dp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513" y="3125788"/>
            <a:ext cx="118903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8150" y="3306763"/>
            <a:ext cx="11414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4" descr="C:\Dokumente und Einstellungen\Demo\Desktop\Vorträge\Fotos\Einzugsscanner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3306763"/>
            <a:ext cx="179863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bgerundetes Rechteck 7"/>
          <p:cNvSpPr/>
          <p:nvPr/>
        </p:nvSpPr>
        <p:spPr>
          <a:xfrm>
            <a:off x="2841625" y="3213100"/>
            <a:ext cx="2233613" cy="230346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30" name="Abgerundetes Rechteck 29"/>
          <p:cNvSpPr/>
          <p:nvPr/>
        </p:nvSpPr>
        <p:spPr>
          <a:xfrm>
            <a:off x="5268913" y="3213100"/>
            <a:ext cx="3119437" cy="230346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7" name="Abgerundetes Rechteck 26"/>
          <p:cNvSpPr/>
          <p:nvPr/>
        </p:nvSpPr>
        <p:spPr>
          <a:xfrm>
            <a:off x="755650" y="1628775"/>
            <a:ext cx="1758950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dirty="0" err="1">
                <a:solidFill>
                  <a:srgbClr val="898989"/>
                </a:solidFill>
              </a:rPr>
              <a:t>Trattativa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755650" y="2438400"/>
            <a:ext cx="1758950" cy="48577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Digitalizzazione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755650" y="3213100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Controllo</a:t>
            </a:r>
            <a:r>
              <a:rPr lang="de-CH" dirty="0">
                <a:solidFill>
                  <a:srgbClr val="898989"/>
                </a:solidFill>
              </a:rPr>
              <a:t> </a:t>
            </a:r>
            <a:r>
              <a:rPr lang="de-CH" dirty="0">
                <a:solidFill>
                  <a:srgbClr val="898989"/>
                </a:solidFill>
              </a:rPr>
              <a:t>della </a:t>
            </a:r>
            <a:r>
              <a:rPr lang="de-CH" dirty="0" err="1">
                <a:solidFill>
                  <a:srgbClr val="898989"/>
                </a:solidFill>
              </a:rPr>
              <a:t>qualità</a:t>
            </a: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773113" y="4005263"/>
            <a:ext cx="1741487" cy="503237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Redazione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755650" y="4797425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Presentazione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755650" y="5589588"/>
            <a:ext cx="1758950" cy="430212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>
                <a:solidFill>
                  <a:srgbClr val="898989"/>
                </a:solidFill>
              </a:rPr>
              <a:t>Aggiornamento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1547813" y="2133600"/>
            <a:ext cx="0" cy="3048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547813" y="2924175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1546225" y="3716338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1546225" y="4508500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1546225" y="5300663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feil nach rechts 38"/>
          <p:cNvSpPr/>
          <p:nvPr/>
        </p:nvSpPr>
        <p:spPr>
          <a:xfrm>
            <a:off x="2555875" y="2457450"/>
            <a:ext cx="431800" cy="431800"/>
          </a:xfrm>
          <a:prstGeom prst="rightArrow">
            <a:avLst/>
          </a:prstGeom>
          <a:solidFill>
            <a:srgbClr val="C50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40" name="Rechteck 39"/>
          <p:cNvSpPr/>
          <p:nvPr/>
        </p:nvSpPr>
        <p:spPr>
          <a:xfrm>
            <a:off x="647700" y="2349500"/>
            <a:ext cx="1908175" cy="647700"/>
          </a:xfrm>
          <a:prstGeom prst="rect">
            <a:avLst/>
          </a:prstGeom>
          <a:noFill/>
          <a:ln>
            <a:solidFill>
              <a:srgbClr val="C50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Successione delle operazioni</a:t>
            </a:r>
          </a:p>
        </p:txBody>
      </p:sp>
      <p:sp>
        <p:nvSpPr>
          <p:cNvPr id="22530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57415-175F-4B15-8F78-C00EE7A4C7DC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22531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22532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FA63E-18A9-4603-AEC2-2FE9E360A730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CH"/>
          </a:p>
        </p:txBody>
      </p:sp>
      <p:sp>
        <p:nvSpPr>
          <p:cNvPr id="29701" name="Textfeld 9"/>
          <p:cNvSpPr txBox="1">
            <a:spLocks noChangeArrowheads="1"/>
          </p:cNvSpPr>
          <p:nvPr/>
        </p:nvSpPr>
        <p:spPr bwMode="auto">
          <a:xfrm>
            <a:off x="2935288" y="2128838"/>
            <a:ext cx="5980112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de-CH">
                <a:solidFill>
                  <a:srgbClr val="7F7F7F"/>
                </a:solidFill>
                <a:latin typeface="TheSans-Plain"/>
              </a:rPr>
              <a:t>1. Controllo della qualità</a:t>
            </a:r>
          </a:p>
          <a:p>
            <a:pPr>
              <a:buFont typeface="Arial" charset="0"/>
              <a:buChar char="•"/>
            </a:pPr>
            <a:r>
              <a:rPr lang="de-CH">
                <a:solidFill>
                  <a:srgbClr val="7F7F7F"/>
                </a:solidFill>
                <a:latin typeface="TheSans-Plain"/>
              </a:rPr>
              <a:t> Completezza</a:t>
            </a:r>
          </a:p>
          <a:p>
            <a:pPr>
              <a:buFont typeface="Arial" charset="0"/>
              <a:buChar char="•"/>
            </a:pPr>
            <a:r>
              <a:rPr lang="de-CH">
                <a:solidFill>
                  <a:srgbClr val="7F7F7F"/>
                </a:solidFill>
                <a:latin typeface="TheSans-Plain"/>
              </a:rPr>
              <a:t> Qualità della </a:t>
            </a:r>
          </a:p>
          <a:p>
            <a:r>
              <a:rPr lang="de-CH">
                <a:solidFill>
                  <a:srgbClr val="7F7F7F"/>
                </a:solidFill>
                <a:latin typeface="TheSans-Plain"/>
              </a:rPr>
              <a:t>risoluzione fotografica</a:t>
            </a:r>
          </a:p>
          <a:p>
            <a:pPr>
              <a:buFont typeface="Arial" charset="0"/>
              <a:buChar char="•"/>
            </a:pPr>
            <a:r>
              <a:rPr lang="de-CH">
                <a:solidFill>
                  <a:srgbClr val="7F7F7F"/>
                </a:solidFill>
                <a:latin typeface="TheSans-Plain"/>
              </a:rPr>
              <a:t> Trattamento dei colori</a:t>
            </a:r>
          </a:p>
          <a:p>
            <a:pPr>
              <a:buFont typeface="Arial" charset="0"/>
              <a:buChar char="•"/>
            </a:pPr>
            <a:r>
              <a:rPr lang="de-CH">
                <a:solidFill>
                  <a:srgbClr val="7F7F7F"/>
                </a:solidFill>
                <a:latin typeface="TheSans-Plain"/>
              </a:rPr>
              <a:t> Nomi dei files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de-CH">
                <a:solidFill>
                  <a:srgbClr val="7F7F7F"/>
                </a:solidFill>
                <a:latin typeface="TheSans-Plain"/>
              </a:rPr>
              <a:t> se necessario:</a:t>
            </a:r>
            <a:br>
              <a:rPr lang="de-CH">
                <a:solidFill>
                  <a:srgbClr val="7F7F7F"/>
                </a:solidFill>
                <a:latin typeface="TheSans-Plain"/>
              </a:rPr>
            </a:br>
            <a:r>
              <a:rPr lang="de-CH">
                <a:solidFill>
                  <a:srgbClr val="7F7F7F"/>
                </a:solidFill>
                <a:latin typeface="TheSans-Plain"/>
              </a:rPr>
              <a:t>     ulteriori scannerizzazioni</a:t>
            </a:r>
            <a:endParaRPr lang="de-CH">
              <a:cs typeface="Arial" charset="0"/>
            </a:endParaRPr>
          </a:p>
        </p:txBody>
      </p:sp>
      <p:pic>
        <p:nvPicPr>
          <p:cNvPr id="29702" name="Grafik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0"/>
            <a:ext cx="30289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bgerundetes Rechteck 20"/>
          <p:cNvSpPr/>
          <p:nvPr/>
        </p:nvSpPr>
        <p:spPr>
          <a:xfrm>
            <a:off x="755650" y="1628775"/>
            <a:ext cx="1758950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dirty="0" err="1">
                <a:solidFill>
                  <a:srgbClr val="898989"/>
                </a:solidFill>
              </a:rPr>
              <a:t>Trattativa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755650" y="2438400"/>
            <a:ext cx="1758950" cy="48577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Digitalizzazione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755650" y="3213100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Controllo</a:t>
            </a:r>
            <a:r>
              <a:rPr lang="de-CH" dirty="0">
                <a:solidFill>
                  <a:srgbClr val="898989"/>
                </a:solidFill>
              </a:rPr>
              <a:t> </a:t>
            </a:r>
            <a:r>
              <a:rPr lang="de-CH" dirty="0">
                <a:solidFill>
                  <a:srgbClr val="898989"/>
                </a:solidFill>
              </a:rPr>
              <a:t>della </a:t>
            </a:r>
            <a:r>
              <a:rPr lang="de-CH" dirty="0" err="1">
                <a:solidFill>
                  <a:srgbClr val="898989"/>
                </a:solidFill>
              </a:rPr>
              <a:t>qualità</a:t>
            </a: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773113" y="4005263"/>
            <a:ext cx="1741487" cy="503237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Redazione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755650" y="4797425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Presentazione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755650" y="5589588"/>
            <a:ext cx="1758950" cy="430212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>
                <a:solidFill>
                  <a:srgbClr val="898989"/>
                </a:solidFill>
              </a:rPr>
              <a:t>Aggiornamento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1547813" y="2133600"/>
            <a:ext cx="0" cy="3048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547813" y="2924175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1546225" y="3716338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546225" y="4508500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1546225" y="5300663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feil nach rechts 36"/>
          <p:cNvSpPr/>
          <p:nvPr/>
        </p:nvSpPr>
        <p:spPr>
          <a:xfrm>
            <a:off x="2555875" y="3249613"/>
            <a:ext cx="431800" cy="431800"/>
          </a:xfrm>
          <a:prstGeom prst="rightArrow">
            <a:avLst/>
          </a:prstGeom>
          <a:solidFill>
            <a:srgbClr val="C50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38" name="Rechteck 37"/>
          <p:cNvSpPr/>
          <p:nvPr/>
        </p:nvSpPr>
        <p:spPr>
          <a:xfrm>
            <a:off x="647700" y="3141663"/>
            <a:ext cx="1908175" cy="647700"/>
          </a:xfrm>
          <a:prstGeom prst="rect">
            <a:avLst/>
          </a:prstGeom>
          <a:noFill/>
          <a:ln>
            <a:solidFill>
              <a:srgbClr val="C50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de-CH" smtClean="0">
                <a:latin typeface="TheSans-Plain"/>
              </a:rPr>
              <a:t>Successione delle operazioni</a:t>
            </a:r>
          </a:p>
        </p:txBody>
      </p:sp>
      <p:sp>
        <p:nvSpPr>
          <p:cNvPr id="23554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E920F0-4840-4A36-832E-12F5A1097D5D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28.03.2012</a:t>
            </a:fld>
            <a:endParaRPr lang="de-CH"/>
          </a:p>
        </p:txBody>
      </p:sp>
      <p:sp>
        <p:nvSpPr>
          <p:cNvPr id="23555" name="Fußzeilenplatzhalt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/>
              <a:t>retro.seals.ch</a:t>
            </a:r>
          </a:p>
        </p:txBody>
      </p:sp>
      <p:sp>
        <p:nvSpPr>
          <p:cNvPr id="23556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1E2114-57D8-40C5-90AE-117AF88C01D4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2895600" y="2644775"/>
            <a:ext cx="45720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1200"/>
              </a:spcAft>
              <a:defRPr/>
            </a:pP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2.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Ottimizzazione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/>
            </a:r>
            <a:b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</a:b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Contrasto</a:t>
            </a: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nitidezza</a:t>
            </a: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leggibilità</a:t>
            </a: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Lavorazione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di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più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documenti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 con 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  <a:latin typeface="TheSans-Plain" pitchFamily="34" charset="0"/>
              </a:rPr>
              <a:t>PageImprover</a:t>
            </a:r>
            <a:endParaRPr lang="de-CH" dirty="0">
              <a:solidFill>
                <a:schemeClr val="bg1">
                  <a:lumMod val="50000"/>
                </a:schemeClr>
              </a:solidFill>
              <a:latin typeface="TheSans-Plain" pitchFamily="34" charset="0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600200"/>
            <a:ext cx="1930400" cy="33051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00200"/>
            <a:ext cx="192722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Pfeil nach rechts 29"/>
          <p:cNvSpPr/>
          <p:nvPr/>
        </p:nvSpPr>
        <p:spPr>
          <a:xfrm>
            <a:off x="6499225" y="3249613"/>
            <a:ext cx="296863" cy="161925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7" name="Abgerundetes Rechteck 26"/>
          <p:cNvSpPr/>
          <p:nvPr/>
        </p:nvSpPr>
        <p:spPr>
          <a:xfrm>
            <a:off x="755650" y="1628775"/>
            <a:ext cx="1758950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dirty="0" err="1">
                <a:solidFill>
                  <a:srgbClr val="898989"/>
                </a:solidFill>
              </a:rPr>
              <a:t>Trattativa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755650" y="2438400"/>
            <a:ext cx="1758950" cy="485775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Digitalizzazione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755650" y="3213100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Controllo</a:t>
            </a:r>
            <a:r>
              <a:rPr lang="de-CH" dirty="0">
                <a:solidFill>
                  <a:srgbClr val="898989"/>
                </a:solidFill>
              </a:rPr>
              <a:t> </a:t>
            </a:r>
            <a:r>
              <a:rPr lang="de-CH" dirty="0">
                <a:solidFill>
                  <a:srgbClr val="898989"/>
                </a:solidFill>
              </a:rPr>
              <a:t>della </a:t>
            </a:r>
            <a:r>
              <a:rPr lang="de-CH" dirty="0" err="1">
                <a:solidFill>
                  <a:srgbClr val="898989"/>
                </a:solidFill>
              </a:rPr>
              <a:t>qualità</a:t>
            </a:r>
            <a:endParaRPr lang="de-CH" dirty="0">
              <a:solidFill>
                <a:srgbClr val="89898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773113" y="4005263"/>
            <a:ext cx="1741487" cy="503237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Redazione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755650" y="4797425"/>
            <a:ext cx="1758950" cy="503238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 err="1">
                <a:solidFill>
                  <a:srgbClr val="898989"/>
                </a:solidFill>
              </a:rPr>
              <a:t>Presentazione</a:t>
            </a:r>
            <a:endParaRPr lang="de-CH" dirty="0">
              <a:solidFill>
                <a:srgbClr val="898989"/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755650" y="5589588"/>
            <a:ext cx="1758950" cy="430212"/>
          </a:xfrm>
          <a:prstGeom prst="roundRect">
            <a:avLst/>
          </a:prstGeom>
          <a:solidFill>
            <a:schemeClr val="bg1"/>
          </a:solidFill>
          <a:ln>
            <a:solidFill>
              <a:srgbClr val="89898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>
                <a:solidFill>
                  <a:srgbClr val="898989"/>
                </a:solidFill>
              </a:rPr>
              <a:t>Aggiornamento</a:t>
            </a: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1547813" y="2133600"/>
            <a:ext cx="0" cy="3048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547813" y="2924175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1546225" y="3716338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1546225" y="4508500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1546225" y="5300663"/>
            <a:ext cx="0" cy="2889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feil nach rechts 38"/>
          <p:cNvSpPr/>
          <p:nvPr/>
        </p:nvSpPr>
        <p:spPr>
          <a:xfrm>
            <a:off x="2555875" y="3249613"/>
            <a:ext cx="431800" cy="431800"/>
          </a:xfrm>
          <a:prstGeom prst="rightArrow">
            <a:avLst/>
          </a:prstGeom>
          <a:solidFill>
            <a:srgbClr val="C50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40" name="Rechteck 39"/>
          <p:cNvSpPr/>
          <p:nvPr/>
        </p:nvSpPr>
        <p:spPr>
          <a:xfrm>
            <a:off x="647700" y="3141663"/>
            <a:ext cx="1908175" cy="647700"/>
          </a:xfrm>
          <a:prstGeom prst="rect">
            <a:avLst/>
          </a:prstGeom>
          <a:noFill/>
          <a:ln>
            <a:solidFill>
              <a:srgbClr val="C50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420</Words>
  <Application>Microsoft Office PowerPoint</Application>
  <PresentationFormat>Presentazione su schermo (4:3)</PresentationFormat>
  <Paragraphs>242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Calibri</vt:lpstr>
      <vt:lpstr>Arial</vt:lpstr>
      <vt:lpstr>TheSans-Plain</vt:lpstr>
      <vt:lpstr>Wingdings</vt:lpstr>
      <vt:lpstr>Symbol</vt:lpstr>
      <vt:lpstr>Larissa-Design</vt:lpstr>
      <vt:lpstr>Larissa-Design</vt:lpstr>
      <vt:lpstr>retro.seals.ch Periodici digitalizzati</vt:lpstr>
      <vt:lpstr>Progetto</vt:lpstr>
      <vt:lpstr>Progetto</vt:lpstr>
      <vt:lpstr>Criteri di scelta</vt:lpstr>
      <vt:lpstr>Successione delle operazioni</vt:lpstr>
      <vt:lpstr>Successione delle operazioni</vt:lpstr>
      <vt:lpstr>Successione delle operazioni</vt:lpstr>
      <vt:lpstr>Successione delle operazioni</vt:lpstr>
      <vt:lpstr>Successione delle operazioni</vt:lpstr>
      <vt:lpstr>Successione delle operazioni</vt:lpstr>
      <vt:lpstr>Successione delle operazioni</vt:lpstr>
      <vt:lpstr>Successione delle operazioni</vt:lpstr>
      <vt:lpstr>Successione delle operazioni</vt:lpstr>
      <vt:lpstr>Workflow</vt:lpstr>
      <vt:lpstr>Workflow</vt:lpstr>
      <vt:lpstr>Personale</vt:lpstr>
      <vt:lpstr>Statistica</vt:lpstr>
      <vt:lpstr>Vi ringrazio per il Vostro interesse!</vt:lpstr>
    </vt:vector>
  </TitlesOfParts>
  <Company>ETH Zuerich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e-lib.ch_xxx(Projektname)_JJJJMMTT</dc:title>
  <dc:creator>mokonnek</dc:creator>
  <cp:lastModifiedBy>bsf-segr.sbt / zbsf003</cp:lastModifiedBy>
  <cp:revision>97</cp:revision>
  <dcterms:created xsi:type="dcterms:W3CDTF">2012-03-19T14:52:22Z</dcterms:created>
  <dcterms:modified xsi:type="dcterms:W3CDTF">2012-03-28T08:11:19Z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0x010100D7A0CF57EBBE3945874BC101FC90EC2C</vt:lpwstr>
  </property>
  <property fmtid="{D5CDD505-2E9C-101B-9397-08002B2CF9AE}" pid="3" name="Datum">
    <vt:lpwstr>20110127</vt:lpwstr>
  </property>
  <property fmtid="{D5CDD505-2E9C-101B-9397-08002B2CF9AE}" pid="4" name="Gremium">
    <vt:lpwstr>Koordinationsstelle</vt:lpwstr>
  </property>
  <property fmtid="{D5CDD505-2E9C-101B-9397-08002B2CF9AE}" pid="5" name="Teilprojekt">
    <vt:lpwstr>Gesamtprojekt E-lib.ch</vt:lpwstr>
  </property>
  <property fmtid="{D5CDD505-2E9C-101B-9397-08002B2CF9AE}" pid="6" name="DokType">
    <vt:lpwstr>Entwurf / SkizzeVorlage</vt:lpwstr>
  </property>
  <property fmtid="{D5CDD505-2E9C-101B-9397-08002B2CF9AE}" pid="7" name="Schlagwort">
    <vt:lpwstr>Organisatorisches</vt:lpwstr>
  </property>
  <property fmtid="{D5CDD505-2E9C-101B-9397-08002B2CF9AE}" pid="8" name="Beschreibung">
    <vt:lpwstr>Vorlage PowerPoint Präsentation (PP 2007)</vt:lpwstr>
  </property>
  <property fmtid="{D5CDD505-2E9C-101B-9397-08002B2CF9AE}" pid="9" name="Zielgruppen">
    <vt:lpwstr/>
  </property>
</Properties>
</file>